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0" r:id="rId2"/>
    <p:sldId id="263" r:id="rId3"/>
    <p:sldId id="264" r:id="rId4"/>
    <p:sldId id="265" r:id="rId5"/>
    <p:sldId id="261" r:id="rId6"/>
    <p:sldId id="262" r:id="rId7"/>
    <p:sldId id="256" r:id="rId8"/>
    <p:sldId id="257" r:id="rId9"/>
    <p:sldId id="258" r:id="rId10"/>
    <p:sldId id="259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2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8187134502926E-2"/>
          <c:y val="2.6570048309178758E-2"/>
          <c:w val="0.72240859695169679"/>
          <c:h val="0.881880063905055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Поступило жалоб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  <c:pt idx="6">
                  <c:v>3 кв 2017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123</c:v>
                </c:pt>
                <c:pt idx="1">
                  <c:v>245</c:v>
                </c:pt>
                <c:pt idx="2">
                  <c:v>276</c:v>
                </c:pt>
                <c:pt idx="3">
                  <c:v>226</c:v>
                </c:pt>
                <c:pt idx="4">
                  <c:v>139</c:v>
                </c:pt>
                <c:pt idx="5">
                  <c:v>284</c:v>
                </c:pt>
                <c:pt idx="6">
                  <c:v>286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Признано обоснованными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  <c:pt idx="6">
                  <c:v>3 кв 2017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43</c:v>
                </c:pt>
                <c:pt idx="1">
                  <c:v>74</c:v>
                </c:pt>
                <c:pt idx="2">
                  <c:v>76</c:v>
                </c:pt>
                <c:pt idx="3">
                  <c:v>52</c:v>
                </c:pt>
                <c:pt idx="4">
                  <c:v>45</c:v>
                </c:pt>
                <c:pt idx="5">
                  <c:v>111</c:v>
                </c:pt>
                <c:pt idx="6">
                  <c:v>71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Выдано предписаний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  <c:pt idx="6">
                  <c:v>3 кв 2017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54</c:v>
                </c:pt>
                <c:pt idx="1">
                  <c:v>163</c:v>
                </c:pt>
                <c:pt idx="2">
                  <c:v>195</c:v>
                </c:pt>
                <c:pt idx="3">
                  <c:v>136</c:v>
                </c:pt>
                <c:pt idx="4">
                  <c:v>76</c:v>
                </c:pt>
                <c:pt idx="5">
                  <c:v>189</c:v>
                </c:pt>
                <c:pt idx="6">
                  <c:v>190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6710144"/>
        <c:axId val="66929024"/>
        <c:axId val="0"/>
      </c:bar3DChart>
      <c:catAx>
        <c:axId val="66710144"/>
        <c:scaling>
          <c:orientation val="minMax"/>
        </c:scaling>
        <c:delete val="0"/>
        <c:axPos val="b"/>
        <c:majorTickMark val="out"/>
        <c:minorTickMark val="none"/>
        <c:tickLblPos val="nextTo"/>
        <c:crossAx val="66929024"/>
        <c:crosses val="autoZero"/>
        <c:auto val="1"/>
        <c:lblAlgn val="ctr"/>
        <c:lblOffset val="100"/>
        <c:noMultiLvlLbl val="0"/>
      </c:catAx>
      <c:valAx>
        <c:axId val="6692902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66710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5489938757655"/>
          <c:y val="0.29160821685904215"/>
          <c:w val="0.25525080198308547"/>
          <c:h val="0.416783345334462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065583003547152E-3"/>
          <c:y val="3.7189798115914538E-2"/>
          <c:w val="0.73110835667635221"/>
          <c:h val="0.81764980253514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Осуществлено  проверок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7763695296210791E-2"/>
                  <c:y val="2.47025578623378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362155589456298E-2"/>
                  <c:y val="-9.05749991651197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8818476481053992E-3"/>
                  <c:y val="-4.94051157246757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9212317654035989E-3"/>
                  <c:y val="7.41076735870137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  <c:pt idx="6">
                  <c:v>3 кв 2017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361</c:v>
                </c:pt>
                <c:pt idx="1">
                  <c:v>201</c:v>
                </c:pt>
                <c:pt idx="2">
                  <c:v>15</c:v>
                </c:pt>
                <c:pt idx="3">
                  <c:v>163</c:v>
                </c:pt>
                <c:pt idx="4">
                  <c:v>27</c:v>
                </c:pt>
                <c:pt idx="5">
                  <c:v>66</c:v>
                </c:pt>
                <c:pt idx="6">
                  <c:v>137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Проверено закупок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6645542944316196E-2"/>
                  <c:y val="4.94051157246757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803079413508996E-2"/>
                  <c:y val="-9.8810231449351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  <c:pt idx="6">
                  <c:v>3 кв 2017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426</c:v>
                </c:pt>
                <c:pt idx="1">
                  <c:v>203</c:v>
                </c:pt>
                <c:pt idx="2">
                  <c:v>56</c:v>
                </c:pt>
                <c:pt idx="3">
                  <c:v>169</c:v>
                </c:pt>
                <c:pt idx="4">
                  <c:v>57</c:v>
                </c:pt>
                <c:pt idx="5">
                  <c:v>358</c:v>
                </c:pt>
                <c:pt idx="6">
                  <c:v>167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закупок с нарушениями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36849270616143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322771472158147E-2"/>
                  <c:y val="-9.05749991651197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4015397067544965E-3"/>
                  <c:y val="-2.47025578623378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7763695296210791E-2"/>
                  <c:y val="9.05749991651197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  <c:pt idx="6">
                  <c:v>3 кв 2017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296</c:v>
                </c:pt>
                <c:pt idx="1">
                  <c:v>2</c:v>
                </c:pt>
                <c:pt idx="2">
                  <c:v>22</c:v>
                </c:pt>
                <c:pt idx="3">
                  <c:v>84</c:v>
                </c:pt>
                <c:pt idx="4">
                  <c:v>56</c:v>
                </c:pt>
                <c:pt idx="5">
                  <c:v>103</c:v>
                </c:pt>
                <c:pt idx="6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7506176"/>
        <c:axId val="67507712"/>
        <c:axId val="0"/>
      </c:bar3DChart>
      <c:catAx>
        <c:axId val="67506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67507712"/>
        <c:crosses val="autoZero"/>
        <c:auto val="1"/>
        <c:lblAlgn val="ctr"/>
        <c:lblOffset val="100"/>
        <c:noMultiLvlLbl val="0"/>
      </c:catAx>
      <c:valAx>
        <c:axId val="6750771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67506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65275938725038"/>
          <c:y val="0.14248804940822793"/>
          <c:w val="0.26146539296464438"/>
          <c:h val="0.52975471721601031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772863539100897E-2"/>
          <c:y val="2.7558806587284688E-2"/>
          <c:w val="0.73225693983414653"/>
          <c:h val="0.88586471920397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Возбужденно дел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4711734829824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772863539100897E-2"/>
                  <c:y val="5.01069210677903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07455359521933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6033801122368525E-3"/>
                  <c:y val="-2.5053460533896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  <c:pt idx="6">
                  <c:v>3 кв 2017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28</c:v>
                </c:pt>
                <c:pt idx="1">
                  <c:v>81</c:v>
                </c:pt>
                <c:pt idx="2">
                  <c:v>46</c:v>
                </c:pt>
                <c:pt idx="3">
                  <c:v>72</c:v>
                </c:pt>
                <c:pt idx="4">
                  <c:v>60</c:v>
                </c:pt>
                <c:pt idx="5">
                  <c:v>109</c:v>
                </c:pt>
                <c:pt idx="6">
                  <c:v>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Выписано постановление о наложении штрафа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  <c:pt idx="6">
                  <c:v>3 кв 2017 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19</c:v>
                </c:pt>
                <c:pt idx="1">
                  <c:v>34</c:v>
                </c:pt>
                <c:pt idx="2">
                  <c:v>27</c:v>
                </c:pt>
                <c:pt idx="3">
                  <c:v>33</c:v>
                </c:pt>
                <c:pt idx="4">
                  <c:v>36</c:v>
                </c:pt>
                <c:pt idx="5">
                  <c:v>85</c:v>
                </c:pt>
                <c:pt idx="6">
                  <c:v>52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Сумма штрафа, подлежащего уплате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  <c:pt idx="6">
                  <c:v>3 кв 2017 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320</c:v>
                </c:pt>
                <c:pt idx="1">
                  <c:v>700</c:v>
                </c:pt>
                <c:pt idx="2">
                  <c:v>379</c:v>
                </c:pt>
                <c:pt idx="3">
                  <c:v>846</c:v>
                </c:pt>
                <c:pt idx="4">
                  <c:v>561</c:v>
                </c:pt>
                <c:pt idx="5">
                  <c:v>926.3</c:v>
                </c:pt>
                <c:pt idx="6">
                  <c:v>763.8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758656"/>
        <c:axId val="100760192"/>
        <c:axId val="0"/>
      </c:bar3DChart>
      <c:catAx>
        <c:axId val="100758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0760192"/>
        <c:crosses val="autoZero"/>
        <c:auto val="1"/>
        <c:lblAlgn val="ctr"/>
        <c:lblOffset val="100"/>
        <c:noMultiLvlLbl val="0"/>
      </c:catAx>
      <c:valAx>
        <c:axId val="1007601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00758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33670694222755"/>
          <c:y val="9.0150241854666247E-2"/>
          <c:w val="0.22805991294553538"/>
          <c:h val="0.73952824531086014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459532101823539E-2"/>
          <c:y val="2.7715174504420161E-2"/>
          <c:w val="0.66597705570831878"/>
          <c:h val="0.809109702096592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нарушений при проведении закупок для федеральных нужд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  <c:pt idx="6">
                  <c:v>3 кв 2017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519</c:v>
                </c:pt>
                <c:pt idx="1">
                  <c:v>282</c:v>
                </c:pt>
                <c:pt idx="2">
                  <c:v>138</c:v>
                </c:pt>
                <c:pt idx="3">
                  <c:v>181</c:v>
                </c:pt>
                <c:pt idx="4">
                  <c:v>107</c:v>
                </c:pt>
                <c:pt idx="5">
                  <c:v>176</c:v>
                </c:pt>
                <c:pt idx="6">
                  <c:v>148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нарушений при проведении закупок для региональных нужд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  <c:pt idx="6">
                  <c:v>3 кв 2017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223</c:v>
                </c:pt>
                <c:pt idx="1">
                  <c:v>133</c:v>
                </c:pt>
                <c:pt idx="2">
                  <c:v>36</c:v>
                </c:pt>
                <c:pt idx="3">
                  <c:v>59</c:v>
                </c:pt>
                <c:pt idx="4">
                  <c:v>33</c:v>
                </c:pt>
                <c:pt idx="5">
                  <c:v>45</c:v>
                </c:pt>
                <c:pt idx="6">
                  <c:v>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нарушений при проведении закупок для муниципальных нужд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4054120092566857E-2"/>
                  <c:y val="2.519561318583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864944111080225E-2"/>
                  <c:y val="5.03912263716720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243296074053478E-2"/>
                  <c:y val="-9.2382847800192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0541200925668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864944111080225E-2"/>
                  <c:y val="-9.2382847800192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1 кв 2016</c:v>
                </c:pt>
                <c:pt idx="1">
                  <c:v>2 кв 2016</c:v>
                </c:pt>
                <c:pt idx="2">
                  <c:v>3 кв 2016</c:v>
                </c:pt>
                <c:pt idx="3">
                  <c:v>4 кв 2016</c:v>
                </c:pt>
                <c:pt idx="4">
                  <c:v>1 кв 2017</c:v>
                </c:pt>
                <c:pt idx="5">
                  <c:v>2 кв 2017</c:v>
                </c:pt>
                <c:pt idx="6">
                  <c:v>3 кв 2017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43</c:v>
                </c:pt>
                <c:pt idx="1">
                  <c:v>78</c:v>
                </c:pt>
                <c:pt idx="2">
                  <c:v>42</c:v>
                </c:pt>
                <c:pt idx="3">
                  <c:v>31</c:v>
                </c:pt>
                <c:pt idx="4">
                  <c:v>41</c:v>
                </c:pt>
                <c:pt idx="5">
                  <c:v>99</c:v>
                </c:pt>
                <c:pt idx="6">
                  <c:v>129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1722368"/>
        <c:axId val="101744640"/>
        <c:axId val="0"/>
      </c:bar3DChart>
      <c:catAx>
        <c:axId val="101722368"/>
        <c:scaling>
          <c:orientation val="minMax"/>
        </c:scaling>
        <c:delete val="0"/>
        <c:axPos val="b"/>
        <c:majorTickMark val="out"/>
        <c:minorTickMark val="none"/>
        <c:tickLblPos val="nextTo"/>
        <c:crossAx val="101744640"/>
        <c:crosses val="autoZero"/>
        <c:auto val="1"/>
        <c:lblAlgn val="ctr"/>
        <c:lblOffset val="100"/>
        <c:noMultiLvlLbl val="0"/>
      </c:catAx>
      <c:valAx>
        <c:axId val="10174464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01722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791310260083138"/>
          <c:y val="1.3592140555811262E-2"/>
          <c:w val="0.31208689739916906"/>
          <c:h val="0.91436586411033693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9B04A-0BC6-475E-ABF4-35AC39F5DB3B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E450A-CCB5-4215-9BD6-3A45E7428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6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40C3945-498E-4DE8-9A11-3180535E1CFB}" type="slidenum">
              <a:rPr lang="ru-RU" altLang="ru-RU" sz="1200" smtClean="0">
                <a:solidFill>
                  <a:srgbClr val="000000"/>
                </a:solidFill>
              </a:rPr>
              <a:pPr/>
              <a:t>1</a:t>
            </a:fld>
            <a:endParaRPr lang="ru-RU" altLang="ru-RU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C74D5E8-2CC1-423B-A661-97C392C4AA61}" type="slidenum">
              <a:rPr lang="ru-RU" altLang="ru-RU" smtClean="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2150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8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dirty="0" smtClean="0">
              <a:latin typeface="Arial" pitchFamily="34" charset="0"/>
            </a:endParaRPr>
          </a:p>
        </p:txBody>
      </p:sp>
      <p:sp>
        <p:nvSpPr>
          <p:cNvPr id="21509" name="Номер слайда 3"/>
          <p:cNvSpPr txBox="1">
            <a:spLocks noGrp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83E7CF-BF70-4D29-A440-88FEB1DD45CA}" type="slidenum">
              <a:rPr lang="ru-RU" altLang="ru-RU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590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"/>
          <p:cNvSpPr txBox="1">
            <a:spLocks noGrp="1" noChangeArrowheads="1"/>
          </p:cNvSpPr>
          <p:nvPr/>
        </p:nvSpPr>
        <p:spPr bwMode="auto">
          <a:xfrm>
            <a:off x="3938306" y="8771103"/>
            <a:ext cx="3009383" cy="46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2" tIns="46035" rIns="92072" bIns="46035" anchor="b"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20000"/>
              </a:spcBef>
            </a:pPr>
            <a:fld id="{83912F65-E33E-45C2-A051-478636218EC7}" type="slidenum">
              <a:rPr lang="ru-RU" sz="1200">
                <a:latin typeface="Tahoma" pitchFamily="34" charset="0"/>
              </a:rPr>
              <a:pPr algn="r">
                <a:spcBef>
                  <a:spcPct val="20000"/>
                </a:spcBef>
              </a:pPr>
              <a:t>5</a:t>
            </a:fld>
            <a:endParaRPr lang="ru-RU" sz="1200">
              <a:latin typeface="Tahoma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2" tIns="46035" rIns="92072" bIns="46035"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3CAC177-E9E7-4063-84C5-EC856F2F6837}" type="slidenum">
              <a:rPr lang="ru-RU" altLang="ru-RU" sz="1200" smtClean="0"/>
              <a:pPr/>
              <a:t>6</a:t>
            </a:fld>
            <a:endParaRPr lang="ru-RU" altLang="ru-RU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11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98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868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631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652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153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5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05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94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10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3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7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60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2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3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41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3076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7035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079"/>
          <p:cNvSpPr>
            <a:spLocks noChangeArrowheads="1"/>
          </p:cNvSpPr>
          <p:nvPr/>
        </p:nvSpPr>
        <p:spPr bwMode="auto">
          <a:xfrm>
            <a:off x="0" y="3141663"/>
            <a:ext cx="91440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altLang="ru-RU" sz="3200" b="1" dirty="0" smtClean="0">
                <a:solidFill>
                  <a:srgbClr val="006666"/>
                </a:solidFill>
              </a:rPr>
              <a:t>ДОКЛАД</a:t>
            </a:r>
          </a:p>
          <a:p>
            <a:pPr algn="ctr"/>
            <a:r>
              <a:rPr lang="ru-RU" sz="3200" b="1" i="1" dirty="0">
                <a:solidFill>
                  <a:srgbClr val="006666"/>
                </a:solidFill>
              </a:rPr>
              <a:t>Практика контроля, осуществляемого антимонопольным органом, в сфере государственных закупок</a:t>
            </a:r>
            <a:endParaRPr lang="ru-RU" altLang="ru-RU" sz="3200" dirty="0">
              <a:solidFill>
                <a:srgbClr val="006666"/>
              </a:solidFill>
            </a:endParaRPr>
          </a:p>
        </p:txBody>
      </p:sp>
      <p:sp>
        <p:nvSpPr>
          <p:cNvPr id="5123" name="Rectangle 26"/>
          <p:cNvSpPr>
            <a:spLocks noChangeArrowheads="1"/>
          </p:cNvSpPr>
          <p:nvPr/>
        </p:nvSpPr>
        <p:spPr bwMode="auto">
          <a:xfrm>
            <a:off x="1260231" y="2205039"/>
            <a:ext cx="7883769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1" hangingPunct="1"/>
            <a:r>
              <a:rPr lang="ru-RU" altLang="ru-RU" b="1">
                <a:solidFill>
                  <a:srgbClr val="008080"/>
                </a:solidFill>
              </a:rPr>
              <a:t>ФЕДЕРАЛЬНАЯ АНТИМОНОПОЛЬНАЯ СЛУЖБА</a:t>
            </a:r>
          </a:p>
          <a:p>
            <a:pPr algn="ctr" eaLnBrk="1" hangingPunct="1"/>
            <a:endParaRPr lang="en-US" altLang="ru-RU" sz="2000" b="1">
              <a:solidFill>
                <a:srgbClr val="008080"/>
              </a:solidFill>
            </a:endParaRPr>
          </a:p>
        </p:txBody>
      </p:sp>
      <p:pic>
        <p:nvPicPr>
          <p:cNvPr id="5124" name="Picture 3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42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62068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Динамика нарушений при проведении закупок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640676"/>
              </p:ext>
            </p:extLst>
          </p:nvPr>
        </p:nvGraphicFramePr>
        <p:xfrm>
          <a:off x="0" y="1628800"/>
          <a:ext cx="90364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3628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ea typeface="ＭＳ Ｐゴシック" pitchFamily="34" charset="-128"/>
            </a:endParaRPr>
          </a:p>
        </p:txBody>
      </p:sp>
      <p:pic>
        <p:nvPicPr>
          <p:cNvPr id="9219" name="Picture 3" descr="Рисунок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"/>
            <a:ext cx="9144000" cy="2041525"/>
          </a:xfrm>
        </p:spPr>
      </p:pic>
      <p:sp>
        <p:nvSpPr>
          <p:cNvPr id="6" name="Прямоугольник 5"/>
          <p:cNvSpPr/>
          <p:nvPr/>
        </p:nvSpPr>
        <p:spPr>
          <a:xfrm>
            <a:off x="252046" y="2133600"/>
            <a:ext cx="8374674" cy="3887788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Федеральной антимонопольной службы по Нижегородской области</a:t>
            </a:r>
          </a:p>
          <a:p>
            <a:pPr algn="ctr">
              <a:defRPr/>
            </a:pP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837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23362" y="1268760"/>
            <a:ext cx="5705524" cy="72008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ЖАЛОБЫ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23362" y="2132856"/>
            <a:ext cx="5705524" cy="72008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ПЛАНОВЫЕ И ВНЕПЛАНОВЫЕ ПРОВЕРКИ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23362" y="2996952"/>
            <a:ext cx="5760640" cy="792088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СОГЛАСОВАНИЕ С ЕДИНСТВЕННЫМ ПОСТАВЩИКОМ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023361" y="3933056"/>
            <a:ext cx="5784767" cy="792088"/>
          </a:xfrm>
          <a:prstGeom prst="flowChartProcess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РЕЕСТР НЕДОБРОСОВЕСТНЫХ ПОСТАВЩИКОВ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268761"/>
            <a:ext cx="2160240" cy="4320479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Полномочия ФАС России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23361" y="4869160"/>
            <a:ext cx="5784767" cy="72008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ВОЗБУЖДЕНИЕ И РАССМОТРЕНИЕ АДМИНИСТРАТИВНЫХ ДЕЛ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 txBox="1">
            <a:spLocks/>
          </p:cNvSpPr>
          <p:nvPr/>
        </p:nvSpPr>
        <p:spPr bwMode="auto">
          <a:xfrm>
            <a:off x="717911" y="836712"/>
            <a:ext cx="82296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algn="l" eaLnBrk="0" hangingPunct="0">
              <a:spcBef>
                <a:spcPct val="20000"/>
              </a:spcBef>
              <a:buClr>
                <a:srgbClr val="0095CE"/>
              </a:buClr>
              <a:buSzPct val="85000"/>
              <a:buFont typeface="Tahoma" pitchFamily="34" charset="0"/>
              <a:defRPr sz="1400" b="1">
                <a:solidFill>
                  <a:srgbClr val="003864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95CE"/>
              </a:buClr>
              <a:buSzPct val="120000"/>
              <a:buFont typeface="Wingdings" pitchFamily="2" charset="2"/>
              <a:buChar char="§"/>
              <a:defRPr sz="1400">
                <a:solidFill>
                  <a:srgbClr val="003864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3864"/>
              </a:buClr>
              <a:buFont typeface="Wingdings" pitchFamily="2" charset="2"/>
              <a:buChar char="§"/>
              <a:defRPr sz="1400">
                <a:solidFill>
                  <a:srgbClr val="003864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u="sng" dirty="0">
                <a:solidFill>
                  <a:srgbClr val="1F497D">
                    <a:lumMod val="75000"/>
                  </a:srgbClr>
                </a:solidFill>
              </a:rPr>
              <a:t>Жалобу может подать (Заявитель)</a:t>
            </a:r>
          </a:p>
        </p:txBody>
      </p:sp>
      <p:sp>
        <p:nvSpPr>
          <p:cNvPr id="6148" name="Прямоугольник 1"/>
          <p:cNvSpPr>
            <a:spLocks noChangeArrowheads="1"/>
          </p:cNvSpPr>
          <p:nvPr/>
        </p:nvSpPr>
        <p:spPr bwMode="auto">
          <a:xfrm>
            <a:off x="222223" y="1412776"/>
            <a:ext cx="88951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2438" algn="l" eaLnBrk="0" hangingPunct="0">
              <a:spcBef>
                <a:spcPct val="20000"/>
              </a:spcBef>
              <a:buClr>
                <a:srgbClr val="0095CE"/>
              </a:buClr>
              <a:buSzPct val="85000"/>
              <a:buFont typeface="Tahoma" pitchFamily="34" charset="0"/>
              <a:defRPr sz="1400" b="1">
                <a:solidFill>
                  <a:srgbClr val="003864"/>
                </a:solidFill>
                <a:latin typeface="Arial" pitchFamily="34" charset="0"/>
              </a:defRPr>
            </a:lvl1pPr>
            <a:lvl2pPr marL="917575" indent="-285750" algn="l" eaLnBrk="0" hangingPunct="0">
              <a:spcBef>
                <a:spcPct val="20000"/>
              </a:spcBef>
              <a:buClr>
                <a:srgbClr val="0095CE"/>
              </a:buClr>
              <a:buSzPct val="120000"/>
              <a:buFont typeface="Wingdings" pitchFamily="2" charset="2"/>
              <a:buChar char="§"/>
              <a:defRPr sz="1400">
                <a:solidFill>
                  <a:srgbClr val="003864"/>
                </a:solidFill>
                <a:latin typeface="Arial" pitchFamily="34" charset="0"/>
              </a:defRPr>
            </a:lvl2pPr>
            <a:lvl3pPr marL="1325563" indent="-228600" algn="l" eaLnBrk="0" hangingPunct="0">
              <a:spcBef>
                <a:spcPct val="20000"/>
              </a:spcBef>
              <a:buClr>
                <a:srgbClr val="003864"/>
              </a:buClr>
              <a:buFont typeface="Wingdings" pitchFamily="2" charset="2"/>
              <a:buChar char="§"/>
              <a:defRPr sz="1400">
                <a:solidFill>
                  <a:srgbClr val="003864"/>
                </a:solidFill>
                <a:latin typeface="Arial" pitchFamily="34" charset="0"/>
              </a:defRPr>
            </a:lvl3pPr>
            <a:lvl4pPr marL="173355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141538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000" dirty="0">
                <a:solidFill>
                  <a:srgbClr val="05015F"/>
                </a:solidFill>
              </a:rPr>
              <a:t>любой участник </a:t>
            </a:r>
            <a:r>
              <a:rPr lang="ru-RU" altLang="ru-RU" sz="2000" dirty="0" smtClean="0">
                <a:solidFill>
                  <a:srgbClr val="05015F"/>
                </a:solidFill>
              </a:rPr>
              <a:t>закупки (физическое или юридическое лицо), </a:t>
            </a:r>
            <a:endParaRPr lang="ru-RU" altLang="ru-RU" sz="2000" dirty="0">
              <a:solidFill>
                <a:srgbClr val="05015F"/>
              </a:solidFill>
            </a:endParaRP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000" dirty="0">
                <a:solidFill>
                  <a:srgbClr val="05015F"/>
                </a:solidFill>
              </a:rPr>
              <a:t>общественные объединения и объединения юридических лиц, осуществляющие общественный контроль </a:t>
            </a:r>
          </a:p>
        </p:txBody>
      </p:sp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222222" y="2438361"/>
            <a:ext cx="8518847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2438" algn="l" eaLnBrk="0" hangingPunct="0">
              <a:spcBef>
                <a:spcPct val="20000"/>
              </a:spcBef>
              <a:buClr>
                <a:srgbClr val="0095CE"/>
              </a:buClr>
              <a:buSzPct val="85000"/>
              <a:buFont typeface="Tahoma" pitchFamily="34" charset="0"/>
              <a:defRPr sz="1400" b="1">
                <a:solidFill>
                  <a:srgbClr val="003864"/>
                </a:solidFill>
                <a:latin typeface="Arial" pitchFamily="34" charset="0"/>
              </a:defRPr>
            </a:lvl1pPr>
            <a:lvl2pPr marL="1008063" indent="-285750" algn="l" eaLnBrk="0" hangingPunct="0">
              <a:spcBef>
                <a:spcPct val="20000"/>
              </a:spcBef>
              <a:buClr>
                <a:srgbClr val="0095CE"/>
              </a:buClr>
              <a:buSzPct val="120000"/>
              <a:buFont typeface="Wingdings" pitchFamily="2" charset="2"/>
              <a:buChar char="§"/>
              <a:defRPr sz="1400">
                <a:solidFill>
                  <a:srgbClr val="003864"/>
                </a:solidFill>
                <a:latin typeface="Arial" pitchFamily="34" charset="0"/>
              </a:defRPr>
            </a:lvl2pPr>
            <a:lvl3pPr marL="1416050" indent="-228600" algn="l" eaLnBrk="0" hangingPunct="0">
              <a:spcBef>
                <a:spcPct val="20000"/>
              </a:spcBef>
              <a:buClr>
                <a:srgbClr val="003864"/>
              </a:buClr>
              <a:buFont typeface="Wingdings" pitchFamily="2" charset="2"/>
              <a:buChar char="§"/>
              <a:defRPr sz="1400">
                <a:solidFill>
                  <a:srgbClr val="003864"/>
                </a:solidFill>
                <a:latin typeface="Arial" pitchFamily="34" charset="0"/>
              </a:defRPr>
            </a:lvl3pPr>
            <a:lvl4pPr marL="1824038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232025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689225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3146425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603625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4060825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u="sng" dirty="0">
                <a:solidFill>
                  <a:schemeClr val="tx1"/>
                </a:solidFill>
              </a:rPr>
              <a:t>Объект контроля: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200" dirty="0">
                <a:solidFill>
                  <a:srgbClr val="05015F"/>
                </a:solidFill>
              </a:rPr>
              <a:t>действия (бездействие), нарушающие права и законные интересы участника закупки, которые совершили следующие лица (субъекты контроля</a:t>
            </a:r>
            <a:r>
              <a:rPr lang="ru-RU" altLang="ru-RU" sz="2200" dirty="0" smtClean="0">
                <a:solidFill>
                  <a:srgbClr val="05015F"/>
                </a:solidFill>
              </a:rPr>
              <a:t>):</a:t>
            </a:r>
            <a:endParaRPr lang="ru-RU" altLang="ru-RU" sz="2200" dirty="0">
              <a:solidFill>
                <a:srgbClr val="05015F"/>
              </a:solidFill>
            </a:endParaRP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200" dirty="0">
                <a:solidFill>
                  <a:srgbClr val="05015F"/>
                </a:solidFill>
              </a:rPr>
              <a:t>Заказчик</a:t>
            </a: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200" dirty="0">
                <a:solidFill>
                  <a:srgbClr val="05015F"/>
                </a:solidFill>
              </a:rPr>
              <a:t>Контрактная служба </a:t>
            </a: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200" dirty="0">
                <a:solidFill>
                  <a:srgbClr val="05015F"/>
                </a:solidFill>
              </a:rPr>
              <a:t>Контрактный управляющий</a:t>
            </a: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200" dirty="0">
                <a:solidFill>
                  <a:srgbClr val="05015F"/>
                </a:solidFill>
              </a:rPr>
              <a:t>Комиссия по осуществлению закупок</a:t>
            </a: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200" dirty="0">
                <a:solidFill>
                  <a:srgbClr val="05015F"/>
                </a:solidFill>
              </a:rPr>
              <a:t>Уполномоченный орган</a:t>
            </a: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200" dirty="0">
                <a:solidFill>
                  <a:srgbClr val="05015F"/>
                </a:solidFill>
              </a:rPr>
              <a:t>Уполномоченное учреждение </a:t>
            </a: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200" dirty="0">
                <a:solidFill>
                  <a:srgbClr val="05015F"/>
                </a:solidFill>
              </a:rPr>
              <a:t>Специализированная организация</a:t>
            </a: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200" dirty="0">
                <a:solidFill>
                  <a:srgbClr val="05015F"/>
                </a:solidFill>
              </a:rPr>
              <a:t>Операторы электронной площадки</a:t>
            </a: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ru-RU" altLang="ru-RU" sz="2400" dirty="0">
              <a:solidFill>
                <a:srgbClr val="0095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95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921" y="1536098"/>
            <a:ext cx="302433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ФАС России и ее территориальные органы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56374" y="3327039"/>
            <a:ext cx="3123678" cy="772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Федеральные нужды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65026" y="4374888"/>
            <a:ext cx="3123678" cy="832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Нужды субъекта РФ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6842" y="5445224"/>
            <a:ext cx="312321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Муниципальные нужды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72" y="3347708"/>
            <a:ext cx="3024336" cy="1286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Контрольный орган субъекта РФ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6921" y="5190165"/>
            <a:ext cx="302433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Муниципальный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контрольный орган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485912" y="476672"/>
            <a:ext cx="2835178" cy="136815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Электронные аукционы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18402" y="1943114"/>
            <a:ext cx="2835178" cy="122413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Операторы электронных площадок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389819" y="1268401"/>
            <a:ext cx="2262681" cy="2568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546490">
            <a:off x="3341138" y="1527972"/>
            <a:ext cx="2235340" cy="8611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Только ЦА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2467680">
            <a:off x="3043204" y="2443948"/>
            <a:ext cx="2729950" cy="222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3362139">
            <a:off x="2616412" y="3429518"/>
            <a:ext cx="3510876" cy="2524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4075088">
            <a:off x="1967337" y="3691028"/>
            <a:ext cx="4706475" cy="2024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421257" y="4361681"/>
            <a:ext cx="1943769" cy="272206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2023664">
            <a:off x="3200249" y="4977064"/>
            <a:ext cx="2398880" cy="216239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421256" y="5838215"/>
            <a:ext cx="1911853" cy="252028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34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9081" y="955675"/>
            <a:ext cx="8313126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ПОЛНОМОЧИЯ НИЖЕГОРОДСКОГО УФАС РОССИИ В СФЕРЕ ГОЗ</a:t>
            </a:r>
          </a:p>
        </p:txBody>
      </p:sp>
      <p:sp>
        <p:nvSpPr>
          <p:cNvPr id="3075" name="Прямоугольник 1"/>
          <p:cNvSpPr>
            <a:spLocks noChangeArrowheads="1"/>
          </p:cNvSpPr>
          <p:nvPr/>
        </p:nvSpPr>
        <p:spPr bwMode="auto">
          <a:xfrm>
            <a:off x="8869974" y="6591300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/>
          </a:p>
        </p:txBody>
      </p:sp>
      <p:pic>
        <p:nvPicPr>
          <p:cNvPr id="3076" name="Picture 2" descr="http://minjust.consultant.ru/files/15967/preview/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79" y="2254225"/>
            <a:ext cx="3631684" cy="43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Прямоугольник 5"/>
          <p:cNvSpPr>
            <a:spLocks noChangeArrowheads="1"/>
          </p:cNvSpPr>
          <p:nvPr/>
        </p:nvSpPr>
        <p:spPr bwMode="auto">
          <a:xfrm>
            <a:off x="4067944" y="1343882"/>
            <a:ext cx="493924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Times New Roman" pitchFamily="18" charset="0"/>
              </a:rPr>
              <a:t>НИЖЕГОРОДСКОЕ УФАС ОСУЩЕСТВЛЯЕТ ФУНКЦИИ ПО КОНТРОЛЮ ЗА СОБЛЮДЕНИЕМ ЗАКОНОДАТЕЛЬСТВА В СФЕРЕ ГОСУДАРСТВЕННОГО ОБОРОННОГО ЗАКАЗА НА ТЕРРИТОРИИ ПРИВОЛЖСКОГО ФЕДЕРАЛЬНОГО ОКРУГА</a:t>
            </a:r>
            <a:endParaRPr lang="ru-RU" sz="1100" b="1" dirty="0"/>
          </a:p>
        </p:txBody>
      </p:sp>
      <p:pic>
        <p:nvPicPr>
          <p:cNvPr id="3078" name="Picture 4" descr="http://www.fa.ru/faculty/mis/about/Documents/governance%282%2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874" y="4384674"/>
            <a:ext cx="2778369" cy="209288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68982" y="1343882"/>
            <a:ext cx="31623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latin typeface="Times New Roman" pitchFamily="18" charset="0"/>
              </a:rPr>
              <a:t>6 ТЕРРИТОРИАЛЬНЫМ ОРГАНАМ </a:t>
            </a:r>
            <a:br>
              <a:rPr lang="ru-RU" sz="1200" b="1" dirty="0">
                <a:latin typeface="Times New Roman" pitchFamily="18" charset="0"/>
              </a:rPr>
            </a:br>
            <a:r>
              <a:rPr lang="ru-RU" sz="1200" b="1" dirty="0">
                <a:latin typeface="Times New Roman" pitchFamily="18" charset="0"/>
              </a:rPr>
              <a:t>ФАС РОССИИ ПЕРЕДАНЫ ПОЛНОМОЧИЯ ПО КОНТРОЛЮ В СФЕРЕ ГОЗ</a:t>
            </a:r>
            <a:endParaRPr lang="ru-RU" sz="1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65681" y="4384675"/>
            <a:ext cx="2126273" cy="209288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00" dirty="0">
                <a:latin typeface="Times New Roman" pitchFamily="18" charset="0"/>
              </a:rPr>
              <a:t>В </a:t>
            </a:r>
            <a:r>
              <a:rPr lang="en-US" sz="1000" b="1" dirty="0">
                <a:latin typeface="Times New Roman" pitchFamily="18" charset="0"/>
              </a:rPr>
              <a:t>III</a:t>
            </a:r>
            <a:r>
              <a:rPr lang="ru-RU" sz="1000" b="1" dirty="0">
                <a:latin typeface="Times New Roman" pitchFamily="18" charset="0"/>
              </a:rPr>
              <a:t> КВ. 2015 ГОДА</a:t>
            </a:r>
            <a:r>
              <a:rPr lang="ru-RU" sz="1000" dirty="0">
                <a:latin typeface="Times New Roman" pitchFamily="18" charset="0"/>
              </a:rPr>
              <a:t> В НИЖЕГОРОДСКОМ УФАС </a:t>
            </a:r>
          </a:p>
          <a:p>
            <a:pPr algn="ctr">
              <a:defRPr/>
            </a:pPr>
            <a:r>
              <a:rPr lang="ru-RU" sz="1000" b="1" dirty="0">
                <a:solidFill>
                  <a:srgbClr val="FF0000"/>
                </a:solidFill>
                <a:latin typeface="Times New Roman" pitchFamily="18" charset="0"/>
              </a:rPr>
              <a:t>СОЗДАН ОТДЕЛ КОНТРОЛЯ ГОСУДАРСТВЕННОГО ОБОРОННОГО ЗАКАЗА</a:t>
            </a:r>
            <a:endParaRPr lang="ru-RU" sz="1000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sz="10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ru-RU" sz="1000" b="1" dirty="0">
                <a:latin typeface="Times New Roman" pitchFamily="18" charset="0"/>
              </a:rPr>
              <a:t>КОЛИЧЕСТВО ШТАТНЫХ ЕДИНИЦ – </a:t>
            </a:r>
            <a:r>
              <a:rPr lang="ru-RU" sz="1000" b="1" i="1" dirty="0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  <a:p>
            <a:pPr algn="ctr">
              <a:defRPr/>
            </a:pPr>
            <a:r>
              <a:rPr lang="ru-RU" sz="1000" dirty="0">
                <a:latin typeface="Times New Roman" pitchFamily="18" charset="0"/>
              </a:rPr>
              <a:t/>
            </a:r>
            <a:br>
              <a:rPr lang="ru-RU" sz="1000" dirty="0">
                <a:latin typeface="Times New Roman" pitchFamily="18" charset="0"/>
              </a:rPr>
            </a:br>
            <a:r>
              <a:rPr lang="ru-RU" sz="1000" b="1" dirty="0">
                <a:latin typeface="Times New Roman" pitchFamily="18" charset="0"/>
              </a:rPr>
              <a:t>КУРИРУЕТ ОТДЕЛ – </a:t>
            </a:r>
            <a:r>
              <a:rPr lang="ru-RU" sz="1000" b="1" i="1" dirty="0">
                <a:solidFill>
                  <a:srgbClr val="FF0000"/>
                </a:solidFill>
                <a:latin typeface="Times New Roman" pitchFamily="18" charset="0"/>
              </a:rPr>
              <a:t>ЗАМЕСТИТЕЛЬ РУКОВОДИТЕЛЯ УПРАВЛЕНИЯ</a:t>
            </a:r>
            <a:endParaRPr lang="ru-RU" sz="1000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227" y="2254225"/>
            <a:ext cx="2876550" cy="2038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927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852996" cy="692150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Административное производство</a:t>
            </a:r>
          </a:p>
        </p:txBody>
      </p:sp>
      <p:sp>
        <p:nvSpPr>
          <p:cNvPr id="409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F9EEF62-3B4B-4DED-B242-6A0B34C77BB1}" type="slidenum">
              <a:rPr lang="ru-RU" altLang="ru-RU" sz="1600" smtClean="0">
                <a:solidFill>
                  <a:schemeClr val="bg1"/>
                </a:solidFill>
                <a:cs typeface="Arial" charset="0"/>
              </a:rPr>
              <a:pPr/>
              <a:t>6</a:t>
            </a:fld>
            <a:endParaRPr lang="ru-RU" altLang="ru-RU" sz="1600" smtClean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095929"/>
              </p:ext>
            </p:extLst>
          </p:nvPr>
        </p:nvGraphicFramePr>
        <p:xfrm>
          <a:off x="251520" y="1268760"/>
          <a:ext cx="8784977" cy="2397043"/>
        </p:xfrm>
        <a:graphic>
          <a:graphicData uri="http://schemas.openxmlformats.org/drawingml/2006/table">
            <a:tbl>
              <a:tblPr firstRow="1" firstCol="1" bandRow="1"/>
              <a:tblGrid>
                <a:gridCol w="4896544"/>
                <a:gridCol w="1296144"/>
                <a:gridCol w="1224136"/>
                <a:gridCol w="1368153"/>
              </a:tblGrid>
              <a:tr h="521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6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 год </a:t>
                      </a:r>
                      <a:endParaRPr lang="ru-RU" sz="1600" b="1" cap="small" baseline="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 год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 полугодие</a:t>
                      </a:r>
                      <a:r>
                        <a:rPr lang="ru-RU" sz="16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60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cap="small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рассмотренных АД о нарушения законодательства о ГОЗ</a:t>
                      </a:r>
                      <a:endParaRPr lang="ru-RU" sz="11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336</a:t>
                      </a:r>
                      <a:endParaRPr lang="ru-RU" sz="16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321</a:t>
                      </a:r>
                      <a:endParaRPr lang="ru-RU" sz="16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89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cap="small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лиц, привлеченных к административной ответственности за нарушение законодательства о ГОЗ</a:t>
                      </a:r>
                      <a:endParaRPr lang="ru-RU" sz="11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6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16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89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cap="small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Общая сумма штрафов, назначенных УФАС лицам, привлеченным к ответственности за совершение правонарушений в сфере ГОЗ, руб.</a:t>
                      </a:r>
                      <a:endParaRPr lang="ru-RU" sz="11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1 065 900</a:t>
                      </a:r>
                      <a:endParaRPr lang="ru-RU" sz="16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9 187 000</a:t>
                      </a:r>
                      <a:endParaRPr lang="ru-RU" sz="16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10 892 000</a:t>
                      </a:r>
                      <a:endParaRPr lang="ru-RU" sz="16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89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cap="small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 оплаченных штрафов, назначенных УФАС лицам, привлеченным к ответственности за совершение правонарушений в сфере ГОЗ, руб.</a:t>
                      </a:r>
                      <a:endParaRPr lang="ru-RU" sz="11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473 000</a:t>
                      </a:r>
                      <a:endParaRPr lang="ru-RU" sz="16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5 767 000</a:t>
                      </a:r>
                      <a:endParaRPr lang="ru-RU" sz="16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4 607 000</a:t>
                      </a:r>
                      <a:endParaRPr lang="ru-RU" sz="16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3" marR="63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198218"/>
              </p:ext>
            </p:extLst>
          </p:nvPr>
        </p:nvGraphicFramePr>
        <p:xfrm>
          <a:off x="251520" y="3933056"/>
          <a:ext cx="8784975" cy="2223214"/>
        </p:xfrm>
        <a:graphic>
          <a:graphicData uri="http://schemas.openxmlformats.org/drawingml/2006/table">
            <a:tbl>
              <a:tblPr/>
              <a:tblGrid>
                <a:gridCol w="4896543"/>
                <a:gridCol w="1296144"/>
                <a:gridCol w="1224137"/>
                <a:gridCol w="1368151"/>
              </a:tblGrid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КВАЛИФИКАЦИЯ ПРАВОНАРУШЕНИЙ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2015 ГОД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2016 ГОД 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2017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(1 полугодие)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СТАТЬЯ 7.30. НАРУШЕНИЕ ПОРЯДКА ОСУЩЕСТВЛЕНИЯ ЗАКУПОК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6782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СТАТЬЯ 7.31. ПРЕДОСТАВЛЕНИЕ, ОПУБЛИКОВАНИЕ ИЛИ РАЗМЕЩЕНИЕ НЕДОСТОВЕРНОЙ ИНФОРМАЦИИ О РАЗМЕЩЕНИИ ЗАКАЗА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62373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СТАТЬЯ 7.32.  НАРУШЕНИЕ УСЛОВИЙ ГОСУДАРСТВЕННОГО ИЛИ МУНИЦИПАЬНОГО КОНТРАКТА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305" marR="63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71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4807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Работа с жалобами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236139"/>
              </p:ext>
            </p:extLst>
          </p:nvPr>
        </p:nvGraphicFramePr>
        <p:xfrm>
          <a:off x="457200" y="1484784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402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692696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Контроль закупок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996205"/>
              </p:ext>
            </p:extLst>
          </p:nvPr>
        </p:nvGraphicFramePr>
        <p:xfrm>
          <a:off x="251520" y="1484784"/>
          <a:ext cx="8579296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68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62068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Административная практика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698521"/>
              </p:ext>
            </p:extLst>
          </p:nvPr>
        </p:nvGraphicFramePr>
        <p:xfrm>
          <a:off x="107504" y="1600200"/>
          <a:ext cx="8856984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845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156</TotalTime>
  <Words>371</Words>
  <Application>Microsoft Office PowerPoint</Application>
  <PresentationFormat>Экран (4:3)</PresentationFormat>
  <Paragraphs>110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Административное производство</vt:lpstr>
      <vt:lpstr>Работа с жалобами</vt:lpstr>
      <vt:lpstr>Контроль закупок</vt:lpstr>
      <vt:lpstr>Административная практика</vt:lpstr>
      <vt:lpstr>Динамика нарушений при проведении закупок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Журавлева Ольга Юрьевна</dc:creator>
  <cp:lastModifiedBy>Никитин Сергей Александрович</cp:lastModifiedBy>
  <cp:revision>22</cp:revision>
  <dcterms:created xsi:type="dcterms:W3CDTF">2017-06-27T07:50:11Z</dcterms:created>
  <dcterms:modified xsi:type="dcterms:W3CDTF">2017-12-05T13:28:43Z</dcterms:modified>
</cp:coreProperties>
</file>