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24" r:id="rId3"/>
    <p:sldId id="279" r:id="rId4"/>
    <p:sldId id="325" r:id="rId5"/>
    <p:sldId id="326" r:id="rId6"/>
    <p:sldId id="327" r:id="rId7"/>
    <p:sldId id="328" r:id="rId8"/>
    <p:sldId id="330" r:id="rId9"/>
    <p:sldId id="331" r:id="rId10"/>
    <p:sldId id="332" r:id="rId11"/>
    <p:sldId id="333" r:id="rId12"/>
    <p:sldId id="315" r:id="rId13"/>
    <p:sldId id="334" r:id="rId14"/>
    <p:sldId id="342" r:id="rId15"/>
    <p:sldId id="335" r:id="rId16"/>
    <p:sldId id="349" r:id="rId17"/>
    <p:sldId id="348" r:id="rId18"/>
    <p:sldId id="350" r:id="rId19"/>
    <p:sldId id="352" r:id="rId20"/>
    <p:sldId id="354" r:id="rId21"/>
    <p:sldId id="353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939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1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52-shumilova\Desktop\&#1044;&#1080;&#1072;&#1075;&#1088;&#1072;&#1084;&#1084;&#1099;%20&#1082;%20&#1076;&#1086;&#1082;&#1083;&#1072;&#1076;&#1091;%20&#1085;&#1072;%2021.12.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52-shumilova\Desktop\&#1044;&#1080;&#1072;&#1075;&#1088;&#1072;&#1084;&#1084;&#1099;%20&#1082;%20&#1076;&#1086;&#1082;&#1083;&#1072;&#1076;&#1091;%20&#1085;&#1072;%2021.12.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Данные о количестве обращений, поступивших</a:t>
            </a:r>
            <a:r>
              <a:rPr lang="ru-RU" sz="1600" baseline="0"/>
              <a:t> в Нижегородское УФАС России </a:t>
            </a:r>
          </a:p>
          <a:p>
            <a:pPr>
              <a:defRPr sz="1600"/>
            </a:pPr>
            <a:endParaRPr lang="ru-RU" sz="1600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8.5485912193331223E-2"/>
          <c:y val="0.16258172749318489"/>
          <c:w val="0.90449914233161799"/>
          <c:h val="0.62314110637692965"/>
        </c:manualLayout>
      </c:layout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9292604501607725E-2"/>
                  <c:y val="-7.0796443732970185E-2"/>
                </c:manualLayout>
              </c:layout>
              <c:showVal val="1"/>
            </c:dLbl>
            <c:dLbl>
              <c:idx val="1"/>
              <c:layout>
                <c:manualLayout>
                  <c:x val="3.8585209003215465E-2"/>
                  <c:y val="-2.0648962755449661E-2"/>
                </c:manualLayout>
              </c:layout>
              <c:showVal val="1"/>
            </c:dLbl>
            <c:dLbl>
              <c:idx val="2"/>
              <c:layout>
                <c:manualLayout>
                  <c:x val="3.0010718113612042E-2"/>
                  <c:y val="-2.65486663998638E-2"/>
                </c:manualLayout>
              </c:layout>
              <c:showVal val="1"/>
            </c:dLbl>
            <c:dLbl>
              <c:idx val="3"/>
              <c:layout>
                <c:manualLayout>
                  <c:x val="2.8790762379059351E-2"/>
                  <c:y val="-2.2304728907153515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 b="1" baseline="0"/>
                </a:pPr>
                <a:endParaRPr lang="ru-RU"/>
              </a:p>
            </c:txPr>
            <c:showVal val="1"/>
          </c:dLbls>
          <c:cat>
            <c:strRef>
              <c:f>Лист1!$A$3:$A$6</c:f>
              <c:strCache>
                <c:ptCount val="4"/>
                <c:pt idx="0">
                  <c:v>I полугодие 2016 года</c:v>
                </c:pt>
                <c:pt idx="1">
                  <c:v>2016 год</c:v>
                </c:pt>
                <c:pt idx="2">
                  <c:v>I полугодие 2017 года</c:v>
                </c:pt>
                <c:pt idx="3">
                  <c:v>2017 год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101</c:v>
                </c:pt>
                <c:pt idx="1">
                  <c:v>281</c:v>
                </c:pt>
                <c:pt idx="2">
                  <c:v>130</c:v>
                </c:pt>
                <c:pt idx="3">
                  <c:v>292</c:v>
                </c:pt>
              </c:numCache>
            </c:numRef>
          </c:val>
        </c:ser>
        <c:gapWidth val="75"/>
        <c:shape val="box"/>
        <c:axId val="65697664"/>
        <c:axId val="65699200"/>
        <c:axId val="0"/>
      </c:bar3DChart>
      <c:catAx>
        <c:axId val="65697664"/>
        <c:scaling>
          <c:orientation val="minMax"/>
        </c:scaling>
        <c:axPos val="b"/>
        <c:majorGridlines/>
        <c:minorGridlines/>
        <c:majorTickMark val="none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65699200"/>
        <c:crosses val="autoZero"/>
        <c:auto val="1"/>
        <c:lblAlgn val="ctr"/>
        <c:lblOffset val="100"/>
      </c:catAx>
      <c:valAx>
        <c:axId val="6569920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300" baseline="0"/>
            </a:pPr>
            <a:endParaRPr lang="ru-RU"/>
          </a:p>
        </c:txPr>
        <c:crossAx val="65697664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Сведения о результатах рассмотрения обращений, поступивших</a:t>
            </a:r>
            <a:r>
              <a:rPr lang="ru-RU" sz="1600" baseline="0"/>
              <a:t> в Нижегородское УФАС России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8.1763396345792203E-2"/>
          <c:y val="0.15502679461290017"/>
          <c:w val="0.71135940168606504"/>
          <c:h val="0.7128786337095542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Лист1!$A$37</c:f>
              <c:strCache>
                <c:ptCount val="1"/>
                <c:pt idx="0">
                  <c:v>Количество обращений, поступивших в Управление</c:v>
                </c:pt>
              </c:strCache>
            </c:strRef>
          </c:tx>
          <c:dLbls>
            <c:dLbl>
              <c:idx val="3"/>
              <c:layout>
                <c:manualLayout>
                  <c:x val="1.611278952668681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</c:dLbls>
          <c:cat>
            <c:strRef>
              <c:f>Лист1!$B$36:$E$36</c:f>
              <c:strCache>
                <c:ptCount val="4"/>
                <c:pt idx="0">
                  <c:v>I полугодие 2016 года</c:v>
                </c:pt>
                <c:pt idx="1">
                  <c:v>2016 год</c:v>
                </c:pt>
                <c:pt idx="2">
                  <c:v>I полугодие 2017 года</c:v>
                </c:pt>
                <c:pt idx="3">
                  <c:v>2017 год</c:v>
                </c:pt>
              </c:strCache>
            </c:strRef>
          </c:cat>
          <c:val>
            <c:numRef>
              <c:f>Лист1!$B$37:$E$37</c:f>
              <c:numCache>
                <c:formatCode>General</c:formatCode>
                <c:ptCount val="4"/>
                <c:pt idx="0">
                  <c:v>101</c:v>
                </c:pt>
                <c:pt idx="1">
                  <c:v>281</c:v>
                </c:pt>
                <c:pt idx="2">
                  <c:v>130</c:v>
                </c:pt>
                <c:pt idx="3">
                  <c:v>292</c:v>
                </c:pt>
              </c:numCache>
            </c:numRef>
          </c:val>
        </c:ser>
        <c:ser>
          <c:idx val="1"/>
          <c:order val="1"/>
          <c:tx>
            <c:strRef>
              <c:f>Лист1!$A$38</c:f>
              <c:strCache>
                <c:ptCount val="1"/>
                <c:pt idx="0">
                  <c:v>Количество дел, возбужденных по обращениям</c:v>
                </c:pt>
              </c:strCache>
            </c:strRef>
          </c:tx>
          <c:dLbls>
            <c:dLbl>
              <c:idx val="0"/>
              <c:layout>
                <c:manualLayout>
                  <c:x val="1.409869083585094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8.056394763343416E-3"/>
                  <c:y val="-2.12060967528164E-2"/>
                </c:manualLayout>
              </c:layout>
              <c:showVal val="1"/>
            </c:dLbl>
            <c:dLbl>
              <c:idx val="2"/>
              <c:layout>
                <c:manualLayout>
                  <c:x val="1.208459214501512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5.978620077995103E-3"/>
                  <c:y val="-7.0296837158945105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</c:dLbls>
          <c:cat>
            <c:strRef>
              <c:f>Лист1!$B$36:$E$36</c:f>
              <c:strCache>
                <c:ptCount val="4"/>
                <c:pt idx="0">
                  <c:v>I полугодие 2016 года</c:v>
                </c:pt>
                <c:pt idx="1">
                  <c:v>2016 год</c:v>
                </c:pt>
                <c:pt idx="2">
                  <c:v>I полугодие 2017 года</c:v>
                </c:pt>
                <c:pt idx="3">
                  <c:v>2017 год</c:v>
                </c:pt>
              </c:strCache>
            </c:strRef>
          </c:cat>
          <c:val>
            <c:numRef>
              <c:f>Лист1!$B$38:$E$38</c:f>
              <c:numCache>
                <c:formatCode>General</c:formatCode>
                <c:ptCount val="4"/>
                <c:pt idx="0">
                  <c:v>68</c:v>
                </c:pt>
                <c:pt idx="1">
                  <c:v>145</c:v>
                </c:pt>
                <c:pt idx="2">
                  <c:v>53</c:v>
                </c:pt>
                <c:pt idx="3">
                  <c:v>76</c:v>
                </c:pt>
              </c:numCache>
            </c:numRef>
          </c:val>
        </c:ser>
        <c:ser>
          <c:idx val="2"/>
          <c:order val="2"/>
          <c:tx>
            <c:strRef>
              <c:f>Лист1!$A$39</c:f>
              <c:strCache>
                <c:ptCount val="1"/>
                <c:pt idx="0">
                  <c:v>Количество решений об отказе, вынесенных по результатам рассмотрения обращений</c:v>
                </c:pt>
              </c:strCache>
            </c:strRef>
          </c:tx>
          <c:dLbls>
            <c:dLbl>
              <c:idx val="0"/>
              <c:layout>
                <c:manualLayout>
                  <c:x val="1.208459214501512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812688821752270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8126888217522702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208459214501512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</c:dLbls>
          <c:cat>
            <c:strRef>
              <c:f>Лист1!$B$36:$E$36</c:f>
              <c:strCache>
                <c:ptCount val="4"/>
                <c:pt idx="0">
                  <c:v>I полугодие 2016 года</c:v>
                </c:pt>
                <c:pt idx="1">
                  <c:v>2016 год</c:v>
                </c:pt>
                <c:pt idx="2">
                  <c:v>I полугодие 2017 года</c:v>
                </c:pt>
                <c:pt idx="3">
                  <c:v>2017 год</c:v>
                </c:pt>
              </c:strCache>
            </c:strRef>
          </c:cat>
          <c:val>
            <c:numRef>
              <c:f>Лист1!$B$39:$E$39</c:f>
              <c:numCache>
                <c:formatCode>General</c:formatCode>
                <c:ptCount val="4"/>
                <c:pt idx="0">
                  <c:v>33</c:v>
                </c:pt>
                <c:pt idx="1">
                  <c:v>163</c:v>
                </c:pt>
                <c:pt idx="2">
                  <c:v>77</c:v>
                </c:pt>
                <c:pt idx="3">
                  <c:v>216</c:v>
                </c:pt>
              </c:numCache>
            </c:numRef>
          </c:val>
        </c:ser>
        <c:shape val="box"/>
        <c:axId val="66558208"/>
        <c:axId val="66576384"/>
        <c:axId val="0"/>
      </c:bar3DChart>
      <c:catAx>
        <c:axId val="66558208"/>
        <c:scaling>
          <c:orientation val="minMax"/>
        </c:scaling>
        <c:axPos val="b"/>
        <c:majorTickMark val="none"/>
        <c:tickLblPos val="nextTo"/>
        <c:crossAx val="66576384"/>
        <c:crosses val="autoZero"/>
        <c:auto val="1"/>
        <c:lblAlgn val="ctr"/>
        <c:lblOffset val="100"/>
      </c:catAx>
      <c:valAx>
        <c:axId val="665763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655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12288380870821"/>
          <c:y val="0.25504818855893513"/>
          <c:w val="0.1947925240462767"/>
          <c:h val="0.57690977494612383"/>
        </c:manualLayout>
      </c:layout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35D14-BEB2-4B17-B0F0-DC394BD7274E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E1D01-5FCC-4374-9AC1-AA9606D3BB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49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BD34-B65E-4B15-ABF1-77E865DE97DE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754B-7679-473C-A9E3-CE4AD5F67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BD34-B65E-4B15-ABF1-77E865DE97DE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754B-7679-473C-A9E3-CE4AD5F67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BD34-B65E-4B15-ABF1-77E865DE97DE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754B-7679-473C-A9E3-CE4AD5F67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BD34-B65E-4B15-ABF1-77E865DE97DE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754B-7679-473C-A9E3-CE4AD5F67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BD34-B65E-4B15-ABF1-77E865DE97DE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754B-7679-473C-A9E3-CE4AD5F67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BD34-B65E-4B15-ABF1-77E865DE97DE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754B-7679-473C-A9E3-CE4AD5F67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BD34-B65E-4B15-ABF1-77E865DE97DE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754B-7679-473C-A9E3-CE4AD5F67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BD34-B65E-4B15-ABF1-77E865DE97DE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754B-7679-473C-A9E3-CE4AD5F67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BD34-B65E-4B15-ABF1-77E865DE97DE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754B-7679-473C-A9E3-CE4AD5F67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BD34-B65E-4B15-ABF1-77E865DE97DE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754B-7679-473C-A9E3-CE4AD5F67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BD34-B65E-4B15-ABF1-77E865DE97DE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754B-7679-473C-A9E3-CE4AD5F67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5BD34-B65E-4B15-ABF1-77E865DE97DE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F754B-7679-473C-A9E3-CE4AD5F67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антимонопольной службы по Нижегородской области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140968"/>
            <a:ext cx="7776864" cy="288032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15 марта 2018 года</a:t>
            </a:r>
          </a:p>
          <a:p>
            <a:pPr fontAlgn="base"/>
            <a:r>
              <a:rPr lang="ru-RU" sz="3100" b="1" dirty="0" smtClean="0">
                <a:solidFill>
                  <a:schemeClr val="tx1"/>
                </a:solidFill>
              </a:rPr>
              <a:t>Публичное обсуждение результатов правоприменительной практики Нижегородского УФАС России за </a:t>
            </a:r>
            <a:r>
              <a:rPr lang="en-US" sz="3100" b="1" dirty="0" smtClean="0">
                <a:solidFill>
                  <a:schemeClr val="tx1"/>
                </a:solidFill>
              </a:rPr>
              <a:t>I</a:t>
            </a:r>
            <a:r>
              <a:rPr lang="ru-RU" sz="3100" b="1" dirty="0" smtClean="0">
                <a:solidFill>
                  <a:schemeClr val="tx1"/>
                </a:solidFill>
              </a:rPr>
              <a:t> квартал 2018 года в сфере контроля антимонопольного законодательства,</a:t>
            </a:r>
          </a:p>
          <a:p>
            <a:pPr fontAlgn="base"/>
            <a:r>
              <a:rPr lang="ru-RU" sz="3100" b="1" dirty="0" smtClean="0">
                <a:solidFill>
                  <a:schemeClr val="tx1"/>
                </a:solidFill>
              </a:rPr>
              <a:t>законодательства о рекламе, законодательства в сфере закупок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pPr fontAlgn="base"/>
            <a:endParaRPr lang="ru-RU" sz="31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229600" cy="204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indent="0" algn="just">
              <a:buNone/>
            </a:pPr>
            <a:r>
              <a:rPr lang="ru-RU" sz="2200" b="1" dirty="0" smtClean="0">
                <a:cs typeface="Arial" pitchFamily="34" charset="0"/>
              </a:rPr>
              <a:t>1. Основной вид нарушений – </a:t>
            </a:r>
          </a:p>
          <a:p>
            <a:pPr indent="0" algn="just">
              <a:buNone/>
            </a:pPr>
            <a:r>
              <a:rPr lang="ru-RU" sz="2200" b="1" dirty="0" smtClean="0">
                <a:cs typeface="Arial" pitchFamily="34" charset="0"/>
              </a:rPr>
              <a:t>                              несоблюдение требований к р</a:t>
            </a:r>
            <a:r>
              <a:rPr lang="ru-RU" sz="2200" b="1" dirty="0" smtClean="0"/>
              <a:t>екламе, </a:t>
            </a:r>
          </a:p>
          <a:p>
            <a:pPr indent="0" algn="just">
              <a:buNone/>
            </a:pPr>
            <a:r>
              <a:rPr lang="ru-RU" sz="2200" b="1" dirty="0" smtClean="0"/>
              <a:t>                                                распространяемой по сетям электросвязи</a:t>
            </a:r>
          </a:p>
          <a:p>
            <a:pPr indent="0">
              <a:buNone/>
            </a:pPr>
            <a:endParaRPr lang="ru-RU" b="1" dirty="0" smtClean="0"/>
          </a:p>
          <a:p>
            <a:pPr indent="0">
              <a:buNone/>
            </a:pPr>
            <a:r>
              <a:rPr lang="ru-RU" sz="2800" b="1" dirty="0" smtClean="0"/>
              <a:t>В 2016 году </a:t>
            </a:r>
            <a:r>
              <a:rPr lang="ru-RU" sz="2000" b="1" dirty="0" smtClean="0"/>
              <a:t>доля таких дел составила </a:t>
            </a:r>
            <a:r>
              <a:rPr lang="ru-RU" sz="2800" b="1" dirty="0" smtClean="0"/>
              <a:t>14%</a:t>
            </a:r>
            <a:r>
              <a:rPr lang="ru-RU" b="1" dirty="0" smtClean="0"/>
              <a:t> </a:t>
            </a:r>
          </a:p>
          <a:p>
            <a:pPr indent="0">
              <a:buNone/>
            </a:pPr>
            <a:r>
              <a:rPr lang="ru-RU" sz="2800" b="1" dirty="0" smtClean="0"/>
              <a:t>В 2017 году - 25% дел </a:t>
            </a:r>
          </a:p>
          <a:p>
            <a:pPr indent="0">
              <a:buNone/>
            </a:pPr>
            <a:r>
              <a:rPr lang="ru-RU" sz="2000" b="1" dirty="0" smtClean="0"/>
              <a:t>        по факту нарушения </a:t>
            </a:r>
          </a:p>
          <a:p>
            <a:pPr indent="0">
              <a:buNone/>
            </a:pPr>
            <a:r>
              <a:rPr lang="ru-RU" sz="2000" b="1" dirty="0" smtClean="0"/>
              <a:t>части 1 статьи 18 ФЗ «О рекламе»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Нижегородское УФАС России</a:t>
            </a:r>
            <a:endParaRPr lang="ru-RU" sz="2400" dirty="0"/>
          </a:p>
        </p:txBody>
      </p:sp>
      <p:pic>
        <p:nvPicPr>
          <p:cNvPr id="5" name="Рисунок 4" descr="810931d416ee7c25e786d6bdcedb2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8976" y="3911605"/>
            <a:ext cx="3645024" cy="29463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28945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В 2017 году рассмотрено 26 дел</a:t>
            </a:r>
            <a:r>
              <a:rPr lang="ru-RU" sz="2400" dirty="0" smtClean="0"/>
              <a:t>, </a:t>
            </a:r>
            <a:r>
              <a:rPr lang="ru-RU" sz="2000" dirty="0" smtClean="0"/>
              <a:t>из них:</a:t>
            </a:r>
          </a:p>
          <a:p>
            <a:pPr>
              <a:buNone/>
            </a:pPr>
            <a:endParaRPr lang="ru-RU" sz="2400" b="1" dirty="0" smtClean="0"/>
          </a:p>
          <a:p>
            <a:pPr indent="0">
              <a:buNone/>
            </a:pPr>
            <a:r>
              <a:rPr lang="ru-RU" sz="2400" b="1" dirty="0" smtClean="0"/>
              <a:t>8 дел в отношении операторов связи  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ПАО «ВымпелКом» (2 дела), ПАО «Мегафон» (2 дела), </a:t>
            </a:r>
          </a:p>
          <a:p>
            <a:pPr indent="0">
              <a:buNone/>
            </a:pPr>
            <a:r>
              <a:rPr lang="ru-RU" sz="2000" dirty="0" smtClean="0"/>
              <a:t>ООО «Т2 </a:t>
            </a:r>
            <a:r>
              <a:rPr lang="ru-RU" sz="2000" dirty="0" err="1" smtClean="0"/>
              <a:t>Мобайл</a:t>
            </a:r>
            <a:r>
              <a:rPr lang="ru-RU" sz="2000" dirty="0" smtClean="0"/>
              <a:t>» (3 дела), АО «Эр-Телеком Холдинг»</a:t>
            </a:r>
          </a:p>
          <a:p>
            <a:pPr>
              <a:buNone/>
            </a:pPr>
            <a:endParaRPr lang="ru-RU" sz="2400" dirty="0" smtClean="0"/>
          </a:p>
          <a:p>
            <a:pPr indent="0">
              <a:buNone/>
            </a:pPr>
            <a:r>
              <a:rPr lang="ru-RU" sz="2400" b="1" dirty="0" smtClean="0"/>
              <a:t>18 дел в отношении иных лиц</a:t>
            </a:r>
            <a:r>
              <a:rPr lang="ru-RU" sz="2400" dirty="0" smtClean="0"/>
              <a:t>, </a:t>
            </a:r>
            <a:r>
              <a:rPr lang="ru-RU" sz="2000" dirty="0" smtClean="0"/>
              <a:t>как правило выступающих и рекламодателями и рекламораспространителями, </a:t>
            </a:r>
            <a:r>
              <a:rPr lang="ru-RU" sz="2400" b="1" dirty="0" smtClean="0"/>
              <a:t>среди них: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smtClean="0"/>
              <a:t>Нижегородское УФАС России</a:t>
            </a:r>
            <a:endParaRPr lang="ru-RU" sz="2400" dirty="0"/>
          </a:p>
        </p:txBody>
      </p:sp>
      <p:pic>
        <p:nvPicPr>
          <p:cNvPr id="5" name="Рисунок 4" descr="9328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869160"/>
            <a:ext cx="1412776" cy="1412776"/>
          </a:xfrm>
          <a:prstGeom prst="rect">
            <a:avLst/>
          </a:prstGeom>
        </p:spPr>
      </p:pic>
      <p:pic>
        <p:nvPicPr>
          <p:cNvPr id="6" name="Рисунок 5" descr="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924836"/>
            <a:ext cx="1698536" cy="1313301"/>
          </a:xfrm>
          <a:prstGeom prst="rect">
            <a:avLst/>
          </a:prstGeom>
        </p:spPr>
      </p:pic>
      <p:pic>
        <p:nvPicPr>
          <p:cNvPr id="10" name="Рисунок 9" descr="2e6151_bb0b2caa9d8e41608f9421e6c30128e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725144"/>
            <a:ext cx="1700808" cy="1700808"/>
          </a:xfrm>
          <a:prstGeom prst="rect">
            <a:avLst/>
          </a:prstGeom>
        </p:spPr>
      </p:pic>
      <p:pic>
        <p:nvPicPr>
          <p:cNvPr id="11" name="Рисунок 10" descr="unna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869160"/>
            <a:ext cx="1502296" cy="1502296"/>
          </a:xfrm>
          <a:prstGeom prst="rect">
            <a:avLst/>
          </a:prstGeom>
        </p:spPr>
      </p:pic>
      <p:pic>
        <p:nvPicPr>
          <p:cNvPr id="12" name="Рисунок 11" descr="retail-200x2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4941168"/>
            <a:ext cx="1312540" cy="13125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79712" y="4365104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Автосалоны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4293096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Салоны красоты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4293096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Риэлтерские компании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52120" y="4293096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Торговые организации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8304" y="4293096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Спортивные центры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ocd-uk-telephone-support-group-ocd-uk-Y6ZmRd-clipar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1412776"/>
            <a:ext cx="2104644" cy="20970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49006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Нижегородское УФАС России</a:t>
            </a:r>
            <a:endParaRPr lang="ru-RU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287518"/>
            <a:ext cx="864096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54038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554038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Существенная доля нарушений - ненадлежащая реклама финансовых услуг</a:t>
            </a:r>
          </a:p>
          <a:p>
            <a:pPr lvl="0" indent="554038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554038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554038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554038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554038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554038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554038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indent="554038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554038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554038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indent="554038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554038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indent="554038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554038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554038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2017 году </a:t>
            </a: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Управлением возбуждено 21 дело</a:t>
            </a:r>
          </a:p>
          <a:p>
            <a:pPr lvl="0" indent="5540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        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по признакам нарушения требований статьи 28 ФЗ «О рекламе»</a:t>
            </a:r>
            <a:endParaRPr kumimoji="0" lang="ru-RU" sz="20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554038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54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Локо Бан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24944"/>
            <a:ext cx="2448272" cy="173096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4000"/>
              </a:srgbClr>
            </a:outerShdw>
          </a:effectLst>
        </p:spPr>
      </p:pic>
      <p:pic>
        <p:nvPicPr>
          <p:cNvPr id="1026" name="Picture 2" descr="\\10.52.2.6\обмен\Шумилова Н.Е\Банк открытие\Рядом Комсомольское шоссе д3 к1\IMG_4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132856"/>
            <a:ext cx="2723794" cy="20428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156176" y="1556792"/>
            <a:ext cx="2736304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Суперборды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IMG_4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916832"/>
            <a:ext cx="2304256" cy="182255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75856" y="1412776"/>
            <a:ext cx="2016224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Призматроны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clipart-lcd-tv-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933056"/>
            <a:ext cx="2771800" cy="18778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1" name="Рисунок 10" descr="bank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4077072"/>
            <a:ext cx="1384548" cy="13845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3528" y="1916832"/>
            <a:ext cx="2376264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Реклама на транспорте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4437112"/>
            <a:ext cx="1728192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Телевизионная реклама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resize-img-1030x6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4005064"/>
            <a:ext cx="2664296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84785"/>
            <a:ext cx="777686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Arial" pitchFamily="34" charset="0"/>
              </a:rPr>
              <a:t>В 2017 году дела по признакам нарушения ФЗ «О рекламе»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Arial" pitchFamily="34" charset="0"/>
              </a:rPr>
              <a:t>возбуждены в отношении: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ea typeface="Times New Roman" pitchFamily="18" charset="0"/>
              <a:cs typeface="Arial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cs typeface="Arial" pitchFamily="34" charset="0"/>
              </a:rPr>
              <a:t>ПАО Банк «ФК Открытие»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cs typeface="Arial" pitchFamily="34" charset="0"/>
              </a:rPr>
              <a:t>АО «</a:t>
            </a:r>
            <a:r>
              <a:rPr lang="ru-RU" sz="2000" b="1" i="1" dirty="0" err="1" smtClean="0">
                <a:cs typeface="Arial" pitchFamily="34" charset="0"/>
              </a:rPr>
              <a:t>Райффайзенбанк</a:t>
            </a:r>
            <a:r>
              <a:rPr lang="ru-RU" sz="2000" b="1" i="1" dirty="0" smtClean="0">
                <a:cs typeface="Arial" pitchFamily="34" charset="0"/>
              </a:rPr>
              <a:t>»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cs typeface="Arial" pitchFamily="34" charset="0"/>
              </a:rPr>
              <a:t>АКБ «Абсолют Банк» (ПАО)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cs typeface="Arial" pitchFamily="34" charset="0"/>
              </a:rPr>
              <a:t>КБ «</a:t>
            </a:r>
            <a:r>
              <a:rPr lang="ru-RU" sz="2000" b="1" i="1" dirty="0" err="1" smtClean="0">
                <a:cs typeface="Arial" pitchFamily="34" charset="0"/>
              </a:rPr>
              <a:t>Локо-банк</a:t>
            </a:r>
            <a:r>
              <a:rPr lang="ru-RU" sz="2000" b="1" i="1" dirty="0" smtClean="0">
                <a:cs typeface="Arial" pitchFamily="34" charset="0"/>
              </a:rPr>
              <a:t>» (АО)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cs typeface="Arial" pitchFamily="34" charset="0"/>
              </a:rPr>
              <a:t>ПАО «БИНБАНК»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cs typeface="Arial" pitchFamily="34" charset="0"/>
              </a:rPr>
              <a:t>ПАО АКБ «</a:t>
            </a:r>
            <a:r>
              <a:rPr lang="ru-RU" sz="2000" b="1" i="1" dirty="0" err="1" smtClean="0">
                <a:cs typeface="Arial" pitchFamily="34" charset="0"/>
              </a:rPr>
              <a:t>Металлинвестбанк</a:t>
            </a:r>
            <a:r>
              <a:rPr lang="ru-RU" sz="2000" b="1" i="1" dirty="0" smtClean="0">
                <a:cs typeface="Arial" pitchFamily="34" charset="0"/>
              </a:rPr>
              <a:t>»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cs typeface="Arial" pitchFamily="34" charset="0"/>
              </a:rPr>
              <a:t>АО «</a:t>
            </a:r>
            <a:r>
              <a:rPr lang="ru-RU" sz="2000" b="1" i="1" dirty="0" err="1" smtClean="0">
                <a:cs typeface="Arial" pitchFamily="34" charset="0"/>
              </a:rPr>
              <a:t>Глобэксбанк</a:t>
            </a:r>
            <a:r>
              <a:rPr lang="ru-RU" sz="2000" b="1" i="1" dirty="0" smtClean="0">
                <a:cs typeface="Arial" pitchFamily="34" charset="0"/>
              </a:rPr>
              <a:t>»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Нижегородское УФАС России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smtClean="0"/>
              <a:t>Нижегородское УФАС России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Arial" pitchFamily="34" charset="0"/>
              </a:rPr>
              <a:t>3. </a:t>
            </a: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Распространение рекламы алкоголя, табака в информационно –коммуникационной сети «Интернет»</a:t>
            </a:r>
            <a:endParaRPr lang="ru-RU" sz="2000" b="1" dirty="0" smtClean="0">
              <a:cs typeface="Arial" pitchFamily="34" charset="0"/>
            </a:endParaRPr>
          </a:p>
        </p:txBody>
      </p:sp>
      <p:pic>
        <p:nvPicPr>
          <p:cNvPr id="5" name="Рисунок 4" descr="Пи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3389362" cy="43383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60032" y="2924944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Реклама пива, распространявшаяся в новостной ленте группы «Первая доска объявлений г.Богородск» в социальной сети «ВКОНТАКТЕ»</a:t>
            </a:r>
            <a:endParaRPr lang="ru-RU" sz="2000" b="1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418058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smtClean="0"/>
              <a:t>Нижегородское УФАС России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92696"/>
            <a:ext cx="871296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4. Особое внимание Управление уделяет контролю за неэтичной, оскорбительной рекламой </a:t>
            </a:r>
            <a:r>
              <a:rPr lang="ru-RU" b="1" dirty="0" smtClean="0">
                <a:ea typeface="Times New Roman" pitchFamily="18" charset="0"/>
                <a:cs typeface="Arial" pitchFamily="34" charset="0"/>
              </a:rPr>
              <a:t>(часть 6 статьи 5 ФЗ «О рекламе)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900" b="1" dirty="0" smtClean="0"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900" b="1" dirty="0" smtClean="0"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В 2017 году рассмотрено 3 дела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 по фактам распространения рекламы с использованием </a:t>
            </a:r>
            <a:r>
              <a:rPr lang="ru-RU" dirty="0" smtClean="0"/>
              <a:t>непристойных и оскорбительных образов, сравнений и выражений.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2952328" cy="42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otvet.imgsmail.ru/download/235210897_449e1ff650ff443d709396fe356608ce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92896"/>
            <a:ext cx="2526060" cy="3717211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 rot="10800000" flipV="1">
            <a:off x="6444208" y="2780928"/>
            <a:ext cx="2592288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540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Плакат «Ты записался добровольцем?» является памятником истории и культуры, входит в коллекцию политического плаката Государственного музея истории города Санкт-Петербурга.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54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Ордена Ленина и Октябрьской революции -государственные награды Советского Союза за достижения в сфере государственной и хозяйственной жизни страны.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6210107"/>
            <a:ext cx="1872208" cy="31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.Навашино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Нижегородское УФАС России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b="1" dirty="0" smtClean="0"/>
              <a:t>Анализ дел, рассмотренных в отношении средств массовой информации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8504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Нижегородское УФАС России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Arial" pitchFamily="34" charset="0"/>
              </a:rPr>
              <a:t>1. </a:t>
            </a: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Дело №326-ФАС52-07/17 в отношении  ИП Егоровой М.А.</a:t>
            </a:r>
            <a:endParaRPr lang="ru-RU" sz="2000" b="1" dirty="0" smtClean="0"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2996952"/>
            <a:ext cx="83529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60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Методика лечения и профилактики различных заболеваний, основанная на оздоравливающем воздействии микроклимата, сходного с условиями подземных соляных пещер называется </a:t>
            </a:r>
            <a:r>
              <a:rPr lang="ru-RU" sz="14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Галотерапия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indent="3460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Согласно Приказу Министерства здравоохранения и социального развития РФ от 27.12.11 № 1664н «Об утверждении номенклатуры медицинских услуг» </a:t>
            </a:r>
            <a:r>
              <a:rPr lang="ru-RU" sz="14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воздействие с помощью </a:t>
            </a:r>
            <a:r>
              <a:rPr lang="ru-RU" sz="1400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галокамеры</a:t>
            </a:r>
            <a:r>
              <a:rPr lang="ru-RU" sz="14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 заболеваниях нижних дыхательных путей </a:t>
            </a:r>
            <a:r>
              <a:rPr lang="ru-RU" sz="14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является медицинской услугой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400" dirty="0" smtClean="0"/>
              <a:t> </a:t>
            </a:r>
          </a:p>
          <a:p>
            <a:pPr indent="3460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связи с тем, что рекламное сообщение «Соляная пещера №1» не содержит предупреждения о наличии противопоказаний к ее применению и использованию, необходимости ознакомления с инструкцией по применению или получения консультации специалистов, реклама противоречит требованиям части 7 статьи 24 ФЗ «О рекламе».</a:t>
            </a:r>
          </a:p>
          <a:p>
            <a:pPr indent="3460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 нарушение требований ФЗ «О рекламе» учредитель рекламно-информационной газеты «Весь город Бор» ИП Егорова М.А. привлечена к административной ответственности по части 1 статьи 14.3 КоАП РФ, назначено административное наказание в виде предупреждения.</a:t>
            </a:r>
          </a:p>
          <a:p>
            <a:pPr indent="346075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46075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6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8a436b9bc7cc3628b605bb4fb1e7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397915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19672" y="1196752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60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газете «Весь город Бор» распространялась реклама услуг соляной пещеры: </a:t>
            </a:r>
          </a:p>
          <a:p>
            <a:pPr indent="3460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Теперь в нашем городе! Соляная пещера №1…С нами оздоровление без лекарств ДОСТУПНО и ЭФФЕКТИВНО! Если у вас или вашего ребенка частые ОРВИ, сниженный иммунитет, ЛОР-заболевания, астма, аллергия или бронхит – Соляная пещера к Вам спешит!..При лечении хронических патологий солетерапия продлевает период ремиссии, снижает количество потребляемых медикаментов, предупреждает возникновение обострений...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6207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Нижегородское УФАС России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Arial" pitchFamily="34" charset="0"/>
              </a:rPr>
              <a:t>2. </a:t>
            </a: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Дело №312-ФАС52-07/17 в отношении  ИП Корчагина А.А.</a:t>
            </a:r>
            <a:endParaRPr lang="ru-RU" sz="2000" b="1" dirty="0" smtClean="0">
              <a:cs typeface="Arial" pitchFamily="34" charset="0"/>
            </a:endParaRPr>
          </a:p>
        </p:txBody>
      </p:sp>
      <p:pic>
        <p:nvPicPr>
          <p:cNvPr id="5" name="Рисунок 4" descr="49JaMIU2S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196753"/>
            <a:ext cx="1368151" cy="2434272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691680" y="2204864"/>
            <a:ext cx="72728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111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пунктом 1 статьи 7 ФЗ «О рекламе» не допускается реклама товаров, производство и (или) реализация которых запрещены законодательством Российской Федерации. </a:t>
            </a:r>
          </a:p>
          <a:p>
            <a:pPr indent="3111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Согласно Правилам продажи товаров дистанционным способом не допускается продажа дистанционным способом товаров, свободная реализация которых запрещена или ограничена законодательством Российской Федерации. </a:t>
            </a:r>
          </a:p>
          <a:p>
            <a:pPr indent="31115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1115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1115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1115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indent="31115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11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196752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111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журнале «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Madame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.Бор» распространялась реклама следующего содержания: </a:t>
            </a:r>
          </a:p>
          <a:p>
            <a:pPr indent="3111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Желаем Вам крепкого здоровья! Цитофарм…Доставка лекарств домой, на работу, в больницу по городу и району в удобное для Вас время…ООО «Цитофарм» г.Бор, 2-й микрорайон, 16…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717032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11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Указом Президента Российской Федерации от 22.02.1992 N 179 "О видах продукции (работ, услуг) и отходов производства, свободная реализация которых запрещена"  установлено, что лекарственные средства не подлежат свободной реализации. </a:t>
            </a:r>
          </a:p>
          <a:p>
            <a:pPr indent="3111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силу п. 4 Правил продажи отдельных видов товаров (постановление Правительства РФ от 19 января 1998 года N 55) при осуществлении розничной торговли в месте нахождения покупателя вне стационарных мест торговли: на дому, по месту работы и учебы, на транспорте, на улице и в иных местах - продажа лекарственных препаратов не допускается. </a:t>
            </a:r>
          </a:p>
          <a:p>
            <a:pPr indent="3111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Таким образом, реклама «…Доставка лекарств домой…», распространенная в  журнале «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Madame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.Бор», противоречит требованиям пункта 1 статьи 7 ФЗ «О рекламе».</a:t>
            </a:r>
          </a:p>
          <a:p>
            <a:pPr indent="3111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отношении учредителя журнала – ИП Корчагина А.А. возбуждено административное производство по части 1 статьи 14.3 КоАП РФ.  Предпринимателю назначено наказание в виде предупреждения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6207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Нижегородское УФАС России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Arial" pitchFamily="34" charset="0"/>
              </a:rPr>
              <a:t>3. </a:t>
            </a: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Дело №2040-ФАС52-07/17 в отношении  ООО Издательский дом «Земляки»</a:t>
            </a:r>
            <a:endParaRPr lang="ru-RU" sz="2000" b="1" dirty="0" smtClean="0"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23528" y="2780928"/>
            <a:ext cx="856895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09600" algn="just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 результата рассмотрения дела Комиссия пришла к выводу о том, что в данном случае рекламируется финансовая услуга – услуга по выдаче займов. </a:t>
            </a:r>
          </a:p>
          <a:p>
            <a:pPr indent="309600" algn="just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выявленном сообщении не указано наименование лица, предоставляющего заем, в связи с чем реклама противоречит требованиям части 1 статьи 28 ФЗ «О рекламе».</a:t>
            </a:r>
          </a:p>
          <a:p>
            <a:pPr indent="309600" algn="just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Кроме того, установлено, что владельцем телефонного номера, указанного в рекламе, является физическое лицо. </a:t>
            </a:r>
          </a:p>
          <a:p>
            <a:pPr indent="309600" algn="just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силу части 13 статьи 28 Федерального закона "О рекламе" реклама услуг по предоставлению потребительских займов лицами, не осуществляющими профессиональную деятельность по предоставлению потребительских займов в соответствии с Федеральным законом "О потребительском кредите (займе)", не допускается.  </a:t>
            </a:r>
          </a:p>
          <a:p>
            <a:pPr indent="309600" algn="just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Доказательств того, что гражданин Р. осуществляет профессиональную деятельность по предоставлению потребительских займов, не представлено.</a:t>
            </a:r>
          </a:p>
          <a:p>
            <a:pPr indent="309600" algn="just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Решением Комиссии от 27.11.2017 реклама «</a:t>
            </a:r>
            <a:r>
              <a:rPr lang="ru-RU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Деньги в долг. Тел.8-999-078-99-09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 признана ненадлежащей, поскольку в ней нарушены требования части 1 и части 13 статьи 28 Закона.</a:t>
            </a:r>
          </a:p>
          <a:p>
            <a:pPr indent="309600" algn="just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ООО Издательский дом «Земляки» привлечено к административной ответственности по части 1 статьи 14.3 КоАП. Обществу назначено наказание в виде предупреждения.</a:t>
            </a:r>
          </a:p>
          <a:p>
            <a:pPr indent="309600" algn="just"/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09600" algn="just"/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09600" algn="just"/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09600" algn="just"/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09600" algn="just"/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1115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1115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1115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indent="31115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11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484784"/>
            <a:ext cx="64087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Управление поступило обращение потребителя рекламы по поводу распространения в газете «Земляки» рекламного сообщения: «</a:t>
            </a:r>
            <a:r>
              <a:rPr lang="ru-RU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Деньги в долг. Тел.8-999-078-99-09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связи выявлением признаков нарушения ФЗ «О рекламе» Нижегородским УФАС России 27.09.2017 в отношении рекламораспространителя– ООО «Издательский дом «Земляки» возбуждено дело.</a:t>
            </a:r>
          </a:p>
          <a:p>
            <a:pPr algn="just"/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1944216" cy="148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антимонопольной службы </a:t>
            </a:r>
            <a:b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Нижегородской области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140968"/>
            <a:ext cx="7776864" cy="288032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Анализ нарушений ФЗ «О рекламе</a:t>
            </a:r>
            <a:r>
              <a:rPr lang="ru-RU" b="1" smtClean="0">
                <a:solidFill>
                  <a:schemeClr val="tx1"/>
                </a:solidFill>
              </a:rPr>
              <a:t>» </a:t>
            </a:r>
          </a:p>
          <a:p>
            <a:r>
              <a:rPr lang="ru-RU" b="1" smtClean="0">
                <a:solidFill>
                  <a:schemeClr val="tx1"/>
                </a:solidFill>
              </a:rPr>
              <a:t>в </a:t>
            </a:r>
            <a:r>
              <a:rPr lang="ru-RU" b="1" smtClean="0">
                <a:solidFill>
                  <a:schemeClr val="tx1"/>
                </a:solidFill>
              </a:rPr>
              <a:t>Нижегородской </a:t>
            </a:r>
            <a:r>
              <a:rPr lang="ru-RU" b="1" smtClean="0">
                <a:solidFill>
                  <a:schemeClr val="tx1"/>
                </a:solidFill>
              </a:rPr>
              <a:t>области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217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Нижегородское УФАС России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ea typeface="Times New Roman" pitchFamily="18" charset="0"/>
                <a:cs typeface="Arial" pitchFamily="34" charset="0"/>
              </a:rPr>
              <a:t>4</a:t>
            </a:r>
            <a:r>
              <a:rPr lang="ru-RU" sz="2000" b="1" i="1" dirty="0" smtClean="0">
                <a:ea typeface="Times New Roman" pitchFamily="18" charset="0"/>
                <a:cs typeface="Arial" pitchFamily="34" charset="0"/>
              </a:rPr>
              <a:t>. </a:t>
            </a: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Нарушение требований части 12 статьи 14  ФЗ «О рекламе»</a:t>
            </a:r>
            <a:endParaRPr lang="ru-RU" sz="2000" b="1" dirty="0" smtClean="0"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708920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 2017 году Нижегородским УФАС России рассмотрено 2 дела об административных правонарушениях по части 1 статьи 14.3 КоАП РФ по факту нарушения части 12 статьи 14 ФЗ «О рекламе» в отношении: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ООО </a:t>
            </a: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«Нижегородская телевизионная компания»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(вещание телеканала СТС на территории Нижегородской области) (Установлено, что уровень звука рекламы превышает средний уровень звука прерываемой рекламой телепрограммы или телепередачи: - в рекламе – «1 анонс» по сравнению с </a:t>
            </a:r>
            <a:r>
              <a:rPr lang="ru-RU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пострекламным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фрагментом уровень громкости превышен на 3,3 дБ; - в рекламе – «6 сообщение о рекламе» по сравнению с </a:t>
            </a:r>
            <a:r>
              <a:rPr lang="ru-RU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дорекламным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фрагментом уровень громкости превышен на 2,8 дБ, с </a:t>
            </a:r>
            <a:r>
              <a:rPr lang="ru-RU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пострекламным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фрагментом  - на 2,7 дБ).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ГБУ Нижегородской области «Нижегородская государственная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областная телекомпания ННТВ»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(Нарушение выразилось в том, что в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ходе трансляции художественного фильма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уровень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звука рекламы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превышал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средний уровень звука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фильма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 диапазоне с 2,1 дБ до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5,8дБ).</a:t>
            </a: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2776"/>
            <a:ext cx="8568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частью 12 статьи 14 Федерального закона «О рекламе»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при трансляции рекламы </a:t>
            </a: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уровень ее звука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а также уровень звука сообщения о последующей трансляции рекламы </a:t>
            </a:r>
            <a:r>
              <a:rPr lang="ru-RU" sz="14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не должен превышать средний уровень звука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прерываемой рекламой </a:t>
            </a:r>
            <a:r>
              <a:rPr lang="ru-RU" sz="14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телепрограммы или телепередачи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Параметры соотношения уровня звука рекламы и уровня звука прерываемой ею телепрограммы или телепередачи определяются требованиями технического регламента.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467975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Нижегородское УФАС России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26876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Важным аспектом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надзора за соблюдением средствами массовой информации требований рекламного законодательства </a:t>
            </a:r>
            <a:r>
              <a:rPr lang="ru-RU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является контроль за соблюдением телекомпаниями требований части 2 статьи 14 ФЗ «О рекламе» - размещение рекламы способом «бегущей строки» или иным способом ее наложения на кадр.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Согласно установленным требованиям такая </a:t>
            </a:r>
            <a:r>
              <a:rPr lang="ru-RU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реклама не должна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превышать 7% площади кадра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накладываться на субтитры, а также надписи разъясняющего характера.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настоящее время Нижегородским УФАС России осуществлен мониторинг эфира ТК «Волга» на предмет наличия признаков нарушения части 2 статьи 14 ФЗ «О рекламе». Нарушений не выявлено.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29600" cy="204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2132856"/>
            <a:ext cx="7344816" cy="3888432"/>
          </a:xfrm>
          <a:prstGeom prst="rect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антимонопольной службы по Нижегородской области</a:t>
            </a:r>
          </a:p>
          <a:p>
            <a:pPr algn="ctr"/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Нижегородское УФАС России</a:t>
            </a:r>
            <a:endParaRPr lang="ru-RU" sz="2400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76143" y="2653174"/>
            <a:ext cx="7075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/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3528" y="1343026"/>
          <a:ext cx="8280920" cy="55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Нижегородское УФАС России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033462"/>
          <a:ext cx="8496944" cy="541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Нижегородское УФАС России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196752"/>
          <a:ext cx="8280920" cy="4743394"/>
        </p:xfrm>
        <a:graphic>
          <a:graphicData uri="http://schemas.openxmlformats.org/drawingml/2006/table">
            <a:tbl>
              <a:tblPr/>
              <a:tblGrid>
                <a:gridCol w="1655680"/>
                <a:gridCol w="1655680"/>
                <a:gridCol w="1656520"/>
                <a:gridCol w="1656520"/>
                <a:gridCol w="1656520"/>
              </a:tblGrid>
              <a:tr h="1388726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возбужденных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дел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полугодие 2016 года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2016 год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полугодие 2017 года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2017 год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25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 обращениям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118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53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76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88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 собственной инициативе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Всего дел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145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64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97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Нижегородское УФАС России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1963140"/>
              </p:ext>
            </p:extLst>
          </p:nvPr>
        </p:nvGraphicFramePr>
        <p:xfrm>
          <a:off x="251519" y="2276871"/>
          <a:ext cx="8712970" cy="4032449"/>
        </p:xfrm>
        <a:graphic>
          <a:graphicData uri="http://schemas.openxmlformats.org/drawingml/2006/table">
            <a:tbl>
              <a:tblPr/>
              <a:tblGrid>
                <a:gridCol w="1742063"/>
                <a:gridCol w="1742063"/>
                <a:gridCol w="1742948"/>
                <a:gridCol w="1742948"/>
                <a:gridCol w="1742948"/>
              </a:tblGrid>
              <a:tr h="1518007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Период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Всего дел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Прекращено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Вынесено решений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Выдано предписаний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205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2016 год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145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116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93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37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</a:rPr>
                        <a:t>2017 год</a:t>
                      </a:r>
                      <a:endParaRPr lang="ru-RU" sz="1600" b="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103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74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58</a:t>
                      </a: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68914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рассмотрения дел,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возбужденных по признакам нарушения законодательства РФ о рекламе</a:t>
            </a:r>
            <a:endParaRPr lang="ru-RU" b="1" dirty="0" smtClean="0"/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5" y="116632"/>
          <a:ext cx="8856983" cy="6381618"/>
        </p:xfrm>
        <a:graphic>
          <a:graphicData uri="http://schemas.openxmlformats.org/drawingml/2006/table">
            <a:tbl>
              <a:tblPr/>
              <a:tblGrid>
                <a:gridCol w="6023355"/>
                <a:gridCol w="1543381"/>
                <a:gridCol w="1290247"/>
              </a:tblGrid>
              <a:tr h="2923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Положения ФЗ «О рекламе»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2016 год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2017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год 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31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Статья 18  "Рекламные </a:t>
                      </a: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смс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, звонки, электронные письма " 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032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Статья 28 "Реклама финансовых услуг" 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374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Часть 3 статьи 5 "Реклама, содержащая не соответствующие действительности сведения" 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374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Часть 7 статьи 5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"Отсутствие в рекламе части существенной информации"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374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Часть 4 статьи 5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"Распространение рекламы, сходной с дорожными знаками"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5">
                <a:tc>
                  <a:txBody>
                    <a:bodyPr/>
                    <a:lstStyle/>
                    <a:p>
                      <a:pPr fontAlgn="ctr">
                        <a:lnSpc>
                          <a:spcPts val="1735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Часть 6 статьи 5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"Неэтичная, оскорбительная реклама"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3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5">
                <a:tc>
                  <a:txBody>
                    <a:bodyPr/>
                    <a:lstStyle/>
                    <a:p>
                      <a:pPr font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Часть 2 статьи 5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"Недобросовестная реклама"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429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Статья 7 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"Реклама запрещенных к рекламированию товаров"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374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Статья 24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"Реклама лекарственных средств и медицинской техники"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5">
                <a:tc>
                  <a:txBody>
                    <a:bodyPr/>
                    <a:lstStyle/>
                    <a:p>
                      <a:pPr fontAlgn="ctr">
                        <a:lnSpc>
                          <a:spcPts val="1735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Статья 16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"Реклама в печатных изданиях"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3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23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Статья 20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"Использование транспортных средств в качестве передвижных рекламных конструкций"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374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Статья 21 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"Распространение рекламы алкогольной продукции"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024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Часть 10.1 статьи 5 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"Отсутствие в рекламе информационной продукции категории данной продукции"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288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Часть 11 статьи 5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"Несоблюдение в рекламе требований законодательства РФ, в частности, реклама на квитанциях"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323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Статья 19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«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Размещения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и эксплуатации рекламных конструкций наружной рекламы в отсутствие разрешений, выдаваемых органами местного самоуправления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»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latin typeface="Calibri"/>
                          <a:ea typeface="Times New Roman"/>
                          <a:cs typeface="Arial"/>
                        </a:rPr>
                        <a:t>43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8529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Статья 6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«Защита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несовершеннолетних в рекламе»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8529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Статья 14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«Превышение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уровня звука рекламы  в телевизионном эфире»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8529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Статья 8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«Дистанционная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продажа в рекламе»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8529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Статья 9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«Реклама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о проведении стимулирующих мероприятий»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1" marR="4811" marT="4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Нижегородское УФАС России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9" y="1772816"/>
          <a:ext cx="8640960" cy="4608512"/>
        </p:xfrm>
        <a:graphic>
          <a:graphicData uri="http://schemas.openxmlformats.org/drawingml/2006/table">
            <a:tbl>
              <a:tblPr/>
              <a:tblGrid>
                <a:gridCol w="1089219"/>
                <a:gridCol w="1368100"/>
                <a:gridCol w="1503120"/>
                <a:gridCol w="1612817"/>
                <a:gridCol w="1650491"/>
                <a:gridCol w="1417213"/>
              </a:tblGrid>
              <a:tr h="1975550">
                <a:tc>
                  <a:txBody>
                    <a:bodyPr/>
                    <a:lstStyle/>
                    <a:p>
                      <a:pPr marL="17970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Период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дел</a:t>
                      </a: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Прекращено</a:t>
                      </a: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Выдано предупреждений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Выдано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постановлений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 наложении штрафа</a:t>
                      </a: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Общая сумма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наложенных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штрафов, руб.</a:t>
                      </a: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275">
                <a:tc>
                  <a:txBody>
                    <a:bodyPr/>
                    <a:lstStyle/>
                    <a:p>
                      <a:pPr marL="17970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2016 год</a:t>
                      </a: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101</a:t>
                      </a: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64</a:t>
                      </a: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2 848 000</a:t>
                      </a: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687"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2017 год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83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 5 002 000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18239" y="1112059"/>
            <a:ext cx="85075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540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Итоги работы Нижегородского УФАС России в сфере применения КоАП РФ.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Нижегородское УФАС России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b="1" dirty="0" smtClean="0"/>
              <a:t>Анализ дел, рассмотренных Управлением </a:t>
            </a:r>
          </a:p>
          <a:p>
            <a:pPr marL="0" indent="0" algn="ctr">
              <a:buNone/>
            </a:pPr>
            <a:r>
              <a:rPr lang="ru-RU" sz="2800" b="1" dirty="0"/>
              <a:t>в</a:t>
            </a:r>
            <a:r>
              <a:rPr lang="ru-RU" sz="2800" b="1" dirty="0" smtClean="0"/>
              <a:t> 2017 году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8504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8027</TotalTime>
  <Words>1834</Words>
  <Application>Microsoft Office PowerPoint</Application>
  <PresentationFormat>Экран (4:3)</PresentationFormat>
  <Paragraphs>311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Управление Федеральной антимонопольной службы по Нижегородской области </vt:lpstr>
      <vt:lpstr>Управление Федеральной антимонопольной службы  по Нижегородской области </vt:lpstr>
      <vt:lpstr>Нижегородское УФАС России</vt:lpstr>
      <vt:lpstr>Нижегородское УФАС России</vt:lpstr>
      <vt:lpstr>Нижегородское УФАС России</vt:lpstr>
      <vt:lpstr>Нижегородское УФАС России</vt:lpstr>
      <vt:lpstr>Слайд 7</vt:lpstr>
      <vt:lpstr>Нижегородское УФАС России</vt:lpstr>
      <vt:lpstr>Нижегородское УФАС России</vt:lpstr>
      <vt:lpstr>Нижегородское УФАС России</vt:lpstr>
      <vt:lpstr>Нижегородское УФАС России</vt:lpstr>
      <vt:lpstr>Нижегородское УФАС России</vt:lpstr>
      <vt:lpstr>Нижегородское УФАС России</vt:lpstr>
      <vt:lpstr>Нижегородское УФАС России</vt:lpstr>
      <vt:lpstr>Нижегородское УФАС России</vt:lpstr>
      <vt:lpstr>Нижегородское УФАС России</vt:lpstr>
      <vt:lpstr>Нижегородское УФАС России</vt:lpstr>
      <vt:lpstr>Нижегородское УФАС России</vt:lpstr>
      <vt:lpstr>Нижегородское УФАС России</vt:lpstr>
      <vt:lpstr>Нижегородское УФАС России</vt:lpstr>
      <vt:lpstr>Нижегородское УФАС России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to52-shumilova</dc:creator>
  <cp:lastModifiedBy>to52-shumilova</cp:lastModifiedBy>
  <cp:revision>275</cp:revision>
  <dcterms:created xsi:type="dcterms:W3CDTF">2016-11-14T13:45:50Z</dcterms:created>
  <dcterms:modified xsi:type="dcterms:W3CDTF">2018-02-28T13:40:47Z</dcterms:modified>
</cp:coreProperties>
</file>