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608" r:id="rId3"/>
    <p:sldId id="609" r:id="rId4"/>
    <p:sldId id="610" r:id="rId5"/>
    <p:sldId id="615" r:id="rId6"/>
    <p:sldId id="614" r:id="rId7"/>
    <p:sldId id="611" r:id="rId8"/>
    <p:sldId id="616" r:id="rId9"/>
    <p:sldId id="617" r:id="rId10"/>
    <p:sldId id="612" r:id="rId11"/>
    <p:sldId id="618" r:id="rId12"/>
    <p:sldId id="613" r:id="rId13"/>
    <p:sldId id="622" r:id="rId14"/>
    <p:sldId id="619" r:id="rId15"/>
    <p:sldId id="621" r:id="rId16"/>
    <p:sldId id="623" r:id="rId17"/>
    <p:sldId id="624" r:id="rId18"/>
    <p:sldId id="607" r:id="rId1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CDCF83"/>
    <a:srgbClr val="EDFD55"/>
    <a:srgbClr val="993300"/>
    <a:srgbClr val="FF3300"/>
    <a:srgbClr val="FF0066"/>
    <a:srgbClr val="FFFF00"/>
    <a:srgbClr val="00808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0860" autoAdjust="0"/>
  </p:normalViewPr>
  <p:slideViewPr>
    <p:cSldViewPr>
      <p:cViewPr varScale="1">
        <p:scale>
          <a:sx n="87" d="100"/>
          <a:sy n="8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DB159-CCF0-4CA7-B1F4-8EC227EC07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F38B846-5C5D-4875-B798-9124C1B12BC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Выявление реперных точек (анализ ЕИС)</a:t>
          </a:r>
          <a:endParaRPr lang="ru-RU" sz="2000" dirty="0">
            <a:solidFill>
              <a:srgbClr val="C00000"/>
            </a:solidFill>
          </a:endParaRPr>
        </a:p>
      </dgm:t>
    </dgm:pt>
    <dgm:pt modelId="{C96618B5-264A-49B1-A9DF-6C42129BEE76}" type="parTrans" cxnId="{14B80A0E-EBFB-4208-BAF9-59D73BD2B2EF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5AE43BFD-AE66-4B62-82F3-F07B947C8963}" type="sibTrans" cxnId="{14B80A0E-EBFB-4208-BAF9-59D73BD2B2EF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1535F8C4-1037-492E-8F2A-3819E7F551C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Запросы на электронные торговые площадки, провайдера и пр.</a:t>
          </a:r>
          <a:endParaRPr lang="ru-RU" sz="2000" dirty="0">
            <a:solidFill>
              <a:srgbClr val="C00000"/>
            </a:solidFill>
          </a:endParaRPr>
        </a:p>
      </dgm:t>
    </dgm:pt>
    <dgm:pt modelId="{B3FDFB7C-72B8-4013-B274-FCC35617AA63}" type="parTrans" cxnId="{D4BAB55A-C323-4283-82FF-9A664A23146B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44813702-EE10-42F5-BCA9-825C67B9A3E1}" type="sibTrans" cxnId="{D4BAB55A-C323-4283-82FF-9A664A23146B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7F8EF896-B0F0-484F-AE65-8D64F21C7FB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Анализ полученной информации, оценка совокупности до 50 параметров на предмет признаков сговора</a:t>
          </a:r>
          <a:endParaRPr lang="ru-RU" sz="2000" dirty="0">
            <a:solidFill>
              <a:srgbClr val="C00000"/>
            </a:solidFill>
          </a:endParaRPr>
        </a:p>
      </dgm:t>
    </dgm:pt>
    <dgm:pt modelId="{F484F5C1-E943-4FAF-AA59-AF443BEBD685}" type="parTrans" cxnId="{37F032E4-A57A-469E-816D-33114B4DD738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ABA23BCC-6B65-4C68-8BE3-BF89A85A10D1}" type="sibTrans" cxnId="{37F032E4-A57A-469E-816D-33114B4DD738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88C03A0D-DA46-4D46-B4B8-0728E4AEF552}" type="pres">
      <dgm:prSet presAssocID="{FCDDB159-CCF0-4CA7-B1F4-8EC227EC0782}" presName="Name0" presStyleCnt="0">
        <dgm:presLayoutVars>
          <dgm:dir/>
          <dgm:resizeHandles val="exact"/>
        </dgm:presLayoutVars>
      </dgm:prSet>
      <dgm:spPr/>
    </dgm:pt>
    <dgm:pt modelId="{3CA83A3D-8117-49A0-AD68-1C35ACB0CEBC}" type="pres">
      <dgm:prSet presAssocID="{AF38B846-5C5D-4875-B798-9124C1B12BCE}" presName="node" presStyleLbl="node1" presStyleIdx="0" presStyleCnt="3" custScaleY="95462" custLinFactNeighborX="-338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93E34-E4AC-427D-9799-2629B704BD50}" type="pres">
      <dgm:prSet presAssocID="{5AE43BFD-AE66-4B62-82F3-F07B947C896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72229AF-4E9F-4793-B099-E1C191C988C8}" type="pres">
      <dgm:prSet presAssocID="{5AE43BFD-AE66-4B62-82F3-F07B947C896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D9A1019-4787-41BB-BF76-687C481CF96F}" type="pres">
      <dgm:prSet presAssocID="{1535F8C4-1037-492E-8F2A-3819E7F551CB}" presName="node" presStyleLbl="node1" presStyleIdx="1" presStyleCnt="3" custScaleY="96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BCBA6-7B3E-4634-A3E7-1ECFBA2DD130}" type="pres">
      <dgm:prSet presAssocID="{44813702-EE10-42F5-BCA9-825C67B9A3E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4A1A211-004D-48A0-9037-A7F4C2A28DBC}" type="pres">
      <dgm:prSet presAssocID="{44813702-EE10-42F5-BCA9-825C67B9A3E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BE51130-8184-42D9-978D-2B52468A1235}" type="pres">
      <dgm:prSet presAssocID="{7F8EF896-B0F0-484F-AE65-8D64F21C7FBE}" presName="node" presStyleLbl="node1" presStyleIdx="2" presStyleCnt="3" custScaleY="96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FD172-05D0-4115-B3F1-09D45F513240}" type="presOf" srcId="{7F8EF896-B0F0-484F-AE65-8D64F21C7FBE}" destId="{5BE51130-8184-42D9-978D-2B52468A1235}" srcOrd="0" destOrd="0" presId="urn:microsoft.com/office/officeart/2005/8/layout/process1"/>
    <dgm:cxn modelId="{61ED5C67-6089-4A46-9BBA-2A7560B31B10}" type="presOf" srcId="{44813702-EE10-42F5-BCA9-825C67B9A3E1}" destId="{F4A1A211-004D-48A0-9037-A7F4C2A28DBC}" srcOrd="1" destOrd="0" presId="urn:microsoft.com/office/officeart/2005/8/layout/process1"/>
    <dgm:cxn modelId="{D4BAB55A-C323-4283-82FF-9A664A23146B}" srcId="{FCDDB159-CCF0-4CA7-B1F4-8EC227EC0782}" destId="{1535F8C4-1037-492E-8F2A-3819E7F551CB}" srcOrd="1" destOrd="0" parTransId="{B3FDFB7C-72B8-4013-B274-FCC35617AA63}" sibTransId="{44813702-EE10-42F5-BCA9-825C67B9A3E1}"/>
    <dgm:cxn modelId="{02F02EB9-5F09-4A7C-A022-604530BB6380}" type="presOf" srcId="{1535F8C4-1037-492E-8F2A-3819E7F551CB}" destId="{6D9A1019-4787-41BB-BF76-687C481CF96F}" srcOrd="0" destOrd="0" presId="urn:microsoft.com/office/officeart/2005/8/layout/process1"/>
    <dgm:cxn modelId="{2E109FEE-52FA-4562-A979-FC38DB41F981}" type="presOf" srcId="{FCDDB159-CCF0-4CA7-B1F4-8EC227EC0782}" destId="{88C03A0D-DA46-4D46-B4B8-0728E4AEF552}" srcOrd="0" destOrd="0" presId="urn:microsoft.com/office/officeart/2005/8/layout/process1"/>
    <dgm:cxn modelId="{14B80A0E-EBFB-4208-BAF9-59D73BD2B2EF}" srcId="{FCDDB159-CCF0-4CA7-B1F4-8EC227EC0782}" destId="{AF38B846-5C5D-4875-B798-9124C1B12BCE}" srcOrd="0" destOrd="0" parTransId="{C96618B5-264A-49B1-A9DF-6C42129BEE76}" sibTransId="{5AE43BFD-AE66-4B62-82F3-F07B947C8963}"/>
    <dgm:cxn modelId="{C8C53C27-1229-4CD6-AC88-7D4A6A76C7CF}" type="presOf" srcId="{5AE43BFD-AE66-4B62-82F3-F07B947C8963}" destId="{D6F93E34-E4AC-427D-9799-2629B704BD50}" srcOrd="0" destOrd="0" presId="urn:microsoft.com/office/officeart/2005/8/layout/process1"/>
    <dgm:cxn modelId="{08B85026-37B1-425A-AAAF-7AC6C6564429}" type="presOf" srcId="{5AE43BFD-AE66-4B62-82F3-F07B947C8963}" destId="{172229AF-4E9F-4793-B099-E1C191C988C8}" srcOrd="1" destOrd="0" presId="urn:microsoft.com/office/officeart/2005/8/layout/process1"/>
    <dgm:cxn modelId="{3789BFF1-810F-4F53-9DB0-0E9E9B4459C0}" type="presOf" srcId="{AF38B846-5C5D-4875-B798-9124C1B12BCE}" destId="{3CA83A3D-8117-49A0-AD68-1C35ACB0CEBC}" srcOrd="0" destOrd="0" presId="urn:microsoft.com/office/officeart/2005/8/layout/process1"/>
    <dgm:cxn modelId="{2FE69742-2C08-41FB-9367-2E439FEA20B7}" type="presOf" srcId="{44813702-EE10-42F5-BCA9-825C67B9A3E1}" destId="{A01BCBA6-7B3E-4634-A3E7-1ECFBA2DD130}" srcOrd="0" destOrd="0" presId="urn:microsoft.com/office/officeart/2005/8/layout/process1"/>
    <dgm:cxn modelId="{37F032E4-A57A-469E-816D-33114B4DD738}" srcId="{FCDDB159-CCF0-4CA7-B1F4-8EC227EC0782}" destId="{7F8EF896-B0F0-484F-AE65-8D64F21C7FBE}" srcOrd="2" destOrd="0" parTransId="{F484F5C1-E943-4FAF-AA59-AF443BEBD685}" sibTransId="{ABA23BCC-6B65-4C68-8BE3-BF89A85A10D1}"/>
    <dgm:cxn modelId="{0CDDA099-5EDE-4550-A513-B21F5FEE9668}" type="presParOf" srcId="{88C03A0D-DA46-4D46-B4B8-0728E4AEF552}" destId="{3CA83A3D-8117-49A0-AD68-1C35ACB0CEBC}" srcOrd="0" destOrd="0" presId="urn:microsoft.com/office/officeart/2005/8/layout/process1"/>
    <dgm:cxn modelId="{1102945C-8094-4310-A74A-CBA10C55BA39}" type="presParOf" srcId="{88C03A0D-DA46-4D46-B4B8-0728E4AEF552}" destId="{D6F93E34-E4AC-427D-9799-2629B704BD50}" srcOrd="1" destOrd="0" presId="urn:microsoft.com/office/officeart/2005/8/layout/process1"/>
    <dgm:cxn modelId="{F48496D5-303A-44A0-865B-5501ED784A0D}" type="presParOf" srcId="{D6F93E34-E4AC-427D-9799-2629B704BD50}" destId="{172229AF-4E9F-4793-B099-E1C191C988C8}" srcOrd="0" destOrd="0" presId="urn:microsoft.com/office/officeart/2005/8/layout/process1"/>
    <dgm:cxn modelId="{86BB1B60-90C8-4388-9731-D079C82E4AFA}" type="presParOf" srcId="{88C03A0D-DA46-4D46-B4B8-0728E4AEF552}" destId="{6D9A1019-4787-41BB-BF76-687C481CF96F}" srcOrd="2" destOrd="0" presId="urn:microsoft.com/office/officeart/2005/8/layout/process1"/>
    <dgm:cxn modelId="{7DD49BAE-C8DC-40F7-865B-4D49F82C5090}" type="presParOf" srcId="{88C03A0D-DA46-4D46-B4B8-0728E4AEF552}" destId="{A01BCBA6-7B3E-4634-A3E7-1ECFBA2DD130}" srcOrd="3" destOrd="0" presId="urn:microsoft.com/office/officeart/2005/8/layout/process1"/>
    <dgm:cxn modelId="{ED732192-0B2A-4F4E-A5A9-882A4FCB8851}" type="presParOf" srcId="{A01BCBA6-7B3E-4634-A3E7-1ECFBA2DD130}" destId="{F4A1A211-004D-48A0-9037-A7F4C2A28DBC}" srcOrd="0" destOrd="0" presId="urn:microsoft.com/office/officeart/2005/8/layout/process1"/>
    <dgm:cxn modelId="{E1EE1C5E-BDB2-4526-AE03-E663BF0A1FAF}" type="presParOf" srcId="{88C03A0D-DA46-4D46-B4B8-0728E4AEF552}" destId="{5BE51130-8184-42D9-978D-2B52468A12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899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1" rIns="93185" bIns="46591" numCol="1" anchor="t" anchorCtr="0" compatLnSpc="1">
            <a:prstTxWarp prst="textNoShape">
              <a:avLst/>
            </a:prstTxWarp>
          </a:bodyPr>
          <a:lstStyle>
            <a:lvl1pPr defTabSz="93199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590" y="1"/>
            <a:ext cx="292899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1" rIns="93185" bIns="46591" numCol="1" anchor="t" anchorCtr="0" compatLnSpc="1">
            <a:prstTxWarp prst="textNoShape">
              <a:avLst/>
            </a:prstTxWarp>
          </a:bodyPr>
          <a:lstStyle>
            <a:lvl1pPr algn="r" defTabSz="93199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2" y="4721895"/>
            <a:ext cx="5409562" cy="447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1" rIns="93185" bIns="46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3789"/>
            <a:ext cx="292899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1" rIns="93185" bIns="46591" numCol="1" anchor="b" anchorCtr="0" compatLnSpc="1">
            <a:prstTxWarp prst="textNoShape">
              <a:avLst/>
            </a:prstTxWarp>
          </a:bodyPr>
          <a:lstStyle>
            <a:lvl1pPr defTabSz="93199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590" y="9443789"/>
            <a:ext cx="292899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1" rIns="93185" bIns="46591" numCol="1" anchor="b" anchorCtr="0" compatLnSpc="1">
            <a:prstTxWarp prst="textNoShape">
              <a:avLst/>
            </a:prstTxWarp>
          </a:bodyPr>
          <a:lstStyle>
            <a:lvl1pPr algn="r" defTabSz="931990">
              <a:defRPr sz="1200" smtClean="0"/>
            </a:lvl1pPr>
          </a:lstStyle>
          <a:p>
            <a:pPr>
              <a:defRPr/>
            </a:pPr>
            <a:fld id="{0F9BD167-7FAD-4312-BF3F-7BB9C9E0A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46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 txBox="1">
            <a:spLocks noGrp="1" noChangeArrowheads="1"/>
          </p:cNvSpPr>
          <p:nvPr/>
        </p:nvSpPr>
        <p:spPr bwMode="auto">
          <a:xfrm>
            <a:off x="3818982" y="9468302"/>
            <a:ext cx="2921607" cy="49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48" tIns="45474" rIns="90948" bIns="45474" anchor="b"/>
          <a:lstStyle>
            <a:lvl1pPr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fld id="{B43CBE8B-CFD4-47E3-A434-344E61C47479}" type="slidenum">
              <a:rPr lang="ru-RU" sz="1200">
                <a:latin typeface="Tahoma" pitchFamily="34" charset="0"/>
              </a:rPr>
              <a:pPr algn="r">
                <a:spcBef>
                  <a:spcPct val="20000"/>
                </a:spcBef>
              </a:pPr>
              <a:t>4</a:t>
            </a:fld>
            <a:endParaRPr lang="ru-RU" sz="1200">
              <a:latin typeface="Tahoma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2306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3"/>
          <p:cNvSpPr txBox="1">
            <a:spLocks noGrp="1" noChangeArrowheads="1"/>
          </p:cNvSpPr>
          <p:nvPr/>
        </p:nvSpPr>
        <p:spPr bwMode="auto">
          <a:xfrm>
            <a:off x="3832169" y="9445389"/>
            <a:ext cx="292899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49" tIns="45475" rIns="90949" bIns="45475" anchor="b"/>
          <a:lstStyle/>
          <a:p>
            <a:pPr algn="r" defTabSz="909724" eaLnBrk="0" hangingPunct="0">
              <a:spcBef>
                <a:spcPct val="20000"/>
              </a:spcBef>
            </a:pPr>
            <a:fld id="{43413332-1D7A-471E-BD7C-6EEF9F601F6E}" type="slidenum">
              <a:rPr lang="ru-RU" sz="1200">
                <a:latin typeface="Tahoma" pitchFamily="34" charset="0"/>
                <a:cs typeface="Times New Roman" pitchFamily="18" charset="0"/>
              </a:rPr>
              <a:pPr algn="r" defTabSz="909724" eaLnBrk="0" hangingPunct="0">
                <a:spcBef>
                  <a:spcPct val="20000"/>
                </a:spcBef>
              </a:pPr>
              <a:t>5</a:t>
            </a:fld>
            <a:endParaRPr lang="ru-RU" sz="120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72050" cy="373062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95" y="4723494"/>
            <a:ext cx="4957976" cy="4474131"/>
          </a:xfrm>
          <a:noFill/>
          <a:ln/>
        </p:spPr>
        <p:txBody>
          <a:bodyPr lIns="90949" tIns="45475" rIns="90949" bIns="45475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6932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 txBox="1">
            <a:spLocks noGrp="1" noChangeArrowheads="1"/>
          </p:cNvSpPr>
          <p:nvPr/>
        </p:nvSpPr>
        <p:spPr bwMode="auto">
          <a:xfrm>
            <a:off x="3818982" y="9468302"/>
            <a:ext cx="2921607" cy="49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48" tIns="45474" rIns="90948" bIns="45474" anchor="b"/>
          <a:lstStyle>
            <a:lvl1pPr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fld id="{4DF3D06C-9D3F-4267-BF05-212C333D0A24}" type="slidenum">
              <a:rPr lang="ru-RU" sz="1200">
                <a:latin typeface="Tahoma" pitchFamily="34" charset="0"/>
              </a:rPr>
              <a:pPr algn="r">
                <a:spcBef>
                  <a:spcPct val="20000"/>
                </a:spcBef>
              </a:pPr>
              <a:t>7</a:t>
            </a:fld>
            <a:endParaRPr lang="ru-RU" sz="1200">
              <a:latin typeface="Tahoma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7474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3"/>
          <p:cNvSpPr txBox="1">
            <a:spLocks noGrp="1" noChangeArrowheads="1"/>
          </p:cNvSpPr>
          <p:nvPr/>
        </p:nvSpPr>
        <p:spPr bwMode="auto">
          <a:xfrm>
            <a:off x="3830743" y="9445148"/>
            <a:ext cx="2930422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48" tIns="45474" rIns="90948" bIns="45474" anchor="b"/>
          <a:lstStyle/>
          <a:p>
            <a:pPr algn="r" defTabSz="910170" eaLnBrk="0" hangingPunct="0">
              <a:spcBef>
                <a:spcPct val="20000"/>
              </a:spcBef>
            </a:pPr>
            <a:fld id="{977812FC-C95E-44FA-B04B-0A095F47027F}" type="slidenum">
              <a:rPr lang="ru-RU" sz="1200">
                <a:latin typeface="Tahoma" pitchFamily="34" charset="0"/>
              </a:rPr>
              <a:pPr algn="r" defTabSz="910170" eaLnBrk="0" hangingPunct="0">
                <a:spcBef>
                  <a:spcPct val="20000"/>
                </a:spcBef>
              </a:pPr>
              <a:t>8</a:t>
            </a:fld>
            <a:endParaRPr lang="ru-RU" sz="1200" dirty="0">
              <a:latin typeface="Tahoma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7957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 txBox="1">
            <a:spLocks noGrp="1" noChangeArrowheads="1"/>
          </p:cNvSpPr>
          <p:nvPr/>
        </p:nvSpPr>
        <p:spPr bwMode="auto">
          <a:xfrm>
            <a:off x="3830743" y="9445148"/>
            <a:ext cx="2930422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38" tIns="45468" rIns="90938" bIns="45468" anchor="b"/>
          <a:lstStyle/>
          <a:p>
            <a:pPr algn="r" defTabSz="908572" eaLnBrk="0" hangingPunct="0">
              <a:spcBef>
                <a:spcPct val="20000"/>
              </a:spcBef>
            </a:pPr>
            <a:fld id="{91D48ADF-2D70-4CA9-9C0C-72A67A8F01AE}" type="slidenum">
              <a:rPr lang="ru-RU" sz="1200">
                <a:latin typeface="Tahoma" pitchFamily="34" charset="0"/>
              </a:rPr>
              <a:pPr algn="r" defTabSz="908572" eaLnBrk="0" hangingPunct="0">
                <a:spcBef>
                  <a:spcPct val="20000"/>
                </a:spcBef>
              </a:pPr>
              <a:t>9</a:t>
            </a:fld>
            <a:endParaRPr lang="ru-RU" sz="1200" dirty="0">
              <a:latin typeface="Tahoma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3777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3818982" y="9468302"/>
            <a:ext cx="2921607" cy="49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48" tIns="45474" rIns="90948" bIns="45474" anchor="b"/>
          <a:lstStyle>
            <a:lvl1pPr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fld id="{5C1D7AD2-18D4-4F21-834D-CCF8D8C8DA7F}" type="slidenum">
              <a:rPr lang="ru-RU" sz="1200">
                <a:latin typeface="Tahoma" pitchFamily="34" charset="0"/>
              </a:rPr>
              <a:pPr algn="r">
                <a:spcBef>
                  <a:spcPct val="20000"/>
                </a:spcBef>
              </a:pPr>
              <a:t>10</a:t>
            </a:fld>
            <a:endParaRPr lang="ru-RU" sz="1200">
              <a:latin typeface="Tahoma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62105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004A-E8E3-48BF-80DC-76AAA06F1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C108-4D12-4685-8F2F-49F80660F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D382-33F1-406C-94EE-8C64EF9F8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74232-883E-4567-9F2D-C9ECF0F3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F32-3D78-4720-913C-7CD25A42B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E196-6C2E-44B5-91AF-D95C35C26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0795-4ED5-4DA1-8751-40490D827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C03C-30A8-4CFA-9880-527F85C04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FAD6-2A0B-45A7-BC76-67BB2DE61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CC22-E959-4E40-8474-42E7A1730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423F-60D4-4F70-B3FD-EA25300E9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F795-735D-48ED-9592-ED1859CA0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C2DE8-BE78-4220-8D91-188796CCB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8196" name="Picture 8" descr="пр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пр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CE742F5B-0160-4017-8527-F2ED755F1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079"/>
          <p:cNvSpPr>
            <a:spLocks noChangeArrowheads="1"/>
          </p:cNvSpPr>
          <p:nvPr/>
        </p:nvSpPr>
        <p:spPr bwMode="auto">
          <a:xfrm>
            <a:off x="684213" y="3284538"/>
            <a:ext cx="8137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15000"/>
              </a:spcBef>
            </a:pPr>
            <a:endParaRPr lang="ru-RU" sz="4000" b="1" dirty="0">
              <a:solidFill>
                <a:srgbClr val="333399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99992" y="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3079"/>
          <p:cNvSpPr>
            <a:spLocks noChangeArrowheads="1"/>
          </p:cNvSpPr>
          <p:nvPr/>
        </p:nvSpPr>
        <p:spPr bwMode="auto">
          <a:xfrm>
            <a:off x="0" y="2852936"/>
            <a:ext cx="9061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5000"/>
              </a:spcBef>
            </a:pPr>
            <a:r>
              <a:rPr lang="ru-RU" sz="2800" b="1" i="1" dirty="0" smtClean="0"/>
              <a:t>Расследование </a:t>
            </a:r>
            <a:r>
              <a:rPr lang="ru-RU" sz="2800" b="1" i="1" dirty="0" err="1" smtClean="0"/>
              <a:t>антиконкурентных</a:t>
            </a:r>
            <a:r>
              <a:rPr lang="ru-RU" sz="2800" b="1" i="1" dirty="0" smtClean="0"/>
              <a:t> соглашений. Новые подходы к пресечениям сговоров</a:t>
            </a:r>
            <a:endParaRPr lang="ru-RU" sz="2800" dirty="0" smtClean="0"/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endParaRPr lang="ru-RU" sz="3000" b="1" dirty="0">
              <a:solidFill>
                <a:srgbClr val="1B059D"/>
              </a:solidFill>
            </a:endParaRPr>
          </a:p>
        </p:txBody>
      </p:sp>
      <p:sp>
        <p:nvSpPr>
          <p:cNvPr id="7" name="Rectangle 3079"/>
          <p:cNvSpPr>
            <a:spLocks noChangeArrowheads="1"/>
          </p:cNvSpPr>
          <p:nvPr/>
        </p:nvSpPr>
        <p:spPr bwMode="auto">
          <a:xfrm>
            <a:off x="82550" y="4509120"/>
            <a:ext cx="9061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endParaRPr lang="ru-RU" sz="3000" b="1" dirty="0">
              <a:solidFill>
                <a:srgbClr val="1B059D"/>
              </a:solidFill>
            </a:endParaRPr>
          </a:p>
        </p:txBody>
      </p:sp>
      <p:sp>
        <p:nvSpPr>
          <p:cNvPr id="9" name="Rectangle 3079"/>
          <p:cNvSpPr>
            <a:spLocks noChangeArrowheads="1"/>
          </p:cNvSpPr>
          <p:nvPr/>
        </p:nvSpPr>
        <p:spPr bwMode="auto">
          <a:xfrm>
            <a:off x="2627784" y="5301208"/>
            <a:ext cx="396044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ru-RU" sz="1600" dirty="0" smtClean="0"/>
              <a:t>14 июня 2018</a:t>
            </a:r>
          </a:p>
          <a:p>
            <a:pPr algn="ctr"/>
            <a:r>
              <a:rPr lang="ru-RU" sz="1600" dirty="0" smtClean="0"/>
              <a:t>Нижний Новгород</a:t>
            </a:r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endParaRPr lang="ru-RU" sz="3000" b="1" dirty="0">
              <a:solidFill>
                <a:srgbClr val="1B05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1692" y="77788"/>
            <a:ext cx="879230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MS PGothic" charset="0"/>
              </a:rPr>
              <a:t>Электронные торги – один из наиболее </a:t>
            </a:r>
          </a:p>
          <a:p>
            <a:pPr algn="r"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MS PGothic" charset="0"/>
              </a:rPr>
              <a:t>эффективных способов защиты от сговоров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97287" y="1062608"/>
            <a:ext cx="814314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eaLnBrk="1" hangingPunct="1"/>
            <a:r>
              <a:rPr lang="ru-RU" sz="2000" b="1" u="sng" dirty="0">
                <a:solidFill>
                  <a:srgbClr val="009999"/>
                </a:solidFill>
                <a:latin typeface="+mn-lt"/>
              </a:rPr>
              <a:t>При электронных торгах</a:t>
            </a:r>
            <a:r>
              <a:rPr lang="ru-RU" sz="2000" b="1" dirty="0">
                <a:solidFill>
                  <a:srgbClr val="009999"/>
                </a:solidFill>
                <a:latin typeface="+mn-lt"/>
              </a:rPr>
              <a:t>:</a:t>
            </a:r>
          </a:p>
          <a:p>
            <a:pPr indent="342900" eaLnBrk="1" hangingPunct="1"/>
            <a:endParaRPr lang="ru-RU" sz="2000" dirty="0">
              <a:solidFill>
                <a:srgbClr val="009999"/>
              </a:solidFill>
              <a:latin typeface="+mn-lt"/>
            </a:endParaRPr>
          </a:p>
          <a:p>
            <a:pPr indent="342900" algn="just" eaLnBrk="1" hangingPunct="1">
              <a:buFontTx/>
              <a:buAutoNum type="arabicPeriod"/>
            </a:pPr>
            <a:r>
              <a:rPr lang="ru-RU" sz="2000" b="1" dirty="0">
                <a:solidFill>
                  <a:srgbClr val="333399"/>
                </a:solidFill>
                <a:latin typeface="+mn-lt"/>
              </a:rPr>
              <a:t>Сложнее сговариваться. 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Одним из основных требований к первым частям заявок, подаваемых на электронный аукцион, является их анонимность, то есть потенциальные участники сговора не должны знать друг о друге до начала аукциона, а значит, как правило, не могут вступить в картель и иные </a:t>
            </a:r>
            <a:r>
              <a:rPr lang="ru-RU" sz="2000" dirty="0" err="1">
                <a:solidFill>
                  <a:srgbClr val="333399"/>
                </a:solidFill>
                <a:latin typeface="+mn-lt"/>
              </a:rPr>
              <a:t>антиконкурентные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 соглашения.</a:t>
            </a:r>
          </a:p>
          <a:p>
            <a:pPr indent="342900" algn="just" eaLnBrk="1" hangingPunct="1">
              <a:buFontTx/>
              <a:buAutoNum type="arabicPeriod"/>
            </a:pPr>
            <a:r>
              <a:rPr lang="ru-RU" sz="2000" b="1" dirty="0">
                <a:solidFill>
                  <a:srgbClr val="333399"/>
                </a:solidFill>
                <a:latin typeface="+mn-lt"/>
              </a:rPr>
              <a:t> Легче выявлять сговор. 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Информация о всех торгах размещена в едином формате, с универсальной системой поиска и анализа информации</a:t>
            </a:r>
            <a:r>
              <a:rPr lang="ru-RU" sz="2000" dirty="0" smtClean="0">
                <a:solidFill>
                  <a:srgbClr val="333399"/>
                </a:solidFill>
                <a:latin typeface="+mn-lt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Каждое действие участника закупки оставляет свой электронный след в сети, который сложно скрыть.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pPr indent="342900" eaLnBrk="1" hangingPunct="1"/>
            <a:endParaRPr lang="ru-RU" sz="20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718326" y="4844765"/>
            <a:ext cx="3722077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517282" y="5636928"/>
            <a:ext cx="81431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 eaLnBrk="1" hangingPunct="1"/>
            <a:r>
              <a:rPr lang="ru-RU" sz="2000" dirty="0">
                <a:solidFill>
                  <a:srgbClr val="C00000"/>
                </a:solidFill>
                <a:latin typeface="+mn-lt"/>
              </a:rPr>
              <a:t>ОБЩАЯ И ЧАСТНАЯ ПРЕВЕНЦИЯ </a:t>
            </a:r>
          </a:p>
          <a:p>
            <a:pPr indent="342900" algn="ctr" eaLnBrk="1" hangingPunct="1"/>
            <a:r>
              <a:rPr lang="ru-RU" sz="2000" dirty="0">
                <a:solidFill>
                  <a:srgbClr val="C00000"/>
                </a:solidFill>
                <a:latin typeface="+mn-lt"/>
              </a:rPr>
              <a:t>(профилактические меры, направленные на предотвращение сговоров на торгах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6856535" y="6580188"/>
            <a:ext cx="196947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2F25B527-4994-4AC8-A035-0F286A2D24A6}" type="slidenum">
              <a:rPr lang="ru-RU" sz="1600" b="1">
                <a:solidFill>
                  <a:schemeClr val="bg1"/>
                </a:solidFill>
              </a:rPr>
              <a:pPr algn="r" eaLnBrk="1" hangingPunct="1"/>
              <a:t>10</a:t>
            </a:fld>
            <a:endParaRPr lang="ru-RU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0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7282"/>
            <a:ext cx="914697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rPr>
              <a:t>Как выявлять сговоры на торгах?</a:t>
            </a:r>
            <a:endParaRPr lang="ru-RU" sz="2400" b="1" dirty="0">
              <a:solidFill>
                <a:schemeClr val="bg1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512" y="908720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ФАС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России в целях выявления сговоров на торгах использует ряд методов получения информации о возможном сговоре, которые являются традиционными и используются во всем мире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:</a:t>
            </a:r>
          </a:p>
          <a:p>
            <a:pPr algn="just"/>
            <a:endParaRPr lang="ru-RU" sz="2400" b="1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проведение внеплановых проверок</a:t>
            </a:r>
            <a:r>
              <a:rPr lang="ru-RU" sz="2000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000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работа с заявлениями (заявителями) о признании в рамках программы освобождения</a:t>
            </a:r>
            <a:r>
              <a:rPr lang="ru-RU" sz="2000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000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работа с обращениями (граждан, организаций, правоохранительных и иных органов</a:t>
            </a:r>
            <a:r>
              <a:rPr lang="ru-RU" sz="2000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);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000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работа с информацией из открытых источников (СМИ, Интернет и </a:t>
            </a:r>
            <a:r>
              <a:rPr lang="ru-RU" sz="2000" dirty="0" err="1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тд</a:t>
            </a:r>
            <a:r>
              <a:rPr lang="ru-RU" sz="2000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);</a:t>
            </a:r>
          </a:p>
          <a:p>
            <a:pPr lvl="0" algn="just"/>
            <a:endParaRPr lang="ru-RU" sz="2000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работа с заказчиками и т.д.</a:t>
            </a:r>
          </a:p>
          <a:p>
            <a:r>
              <a:rPr lang="ru-RU" sz="2400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17893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E37C778-B0D2-4A09-AA9D-18DAA7D132AC}" type="slidenum">
              <a:rPr lang="ru-RU" sz="1600">
                <a:solidFill>
                  <a:srgbClr val="FFFFFF"/>
                </a:solidFill>
                <a:latin typeface="Constantia" pitchFamily="18" charset="0"/>
              </a:rPr>
              <a:pPr/>
              <a:t>12</a:t>
            </a:fld>
            <a:endParaRPr lang="ru-RU" sz="160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8216" y="6350"/>
            <a:ext cx="84435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MS PGothic" charset="0"/>
              </a:rPr>
              <a:t>Как выявлять сговоры на торгах?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51339" y="966788"/>
            <a:ext cx="8308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1950" algn="just" eaLnBrk="1" hangingPunct="1"/>
            <a:r>
              <a:rPr lang="ru-RU" sz="1600" dirty="0" smtClean="0">
                <a:solidFill>
                  <a:srgbClr val="333399"/>
                </a:solidFill>
                <a:latin typeface="+mn-lt"/>
              </a:rPr>
              <a:t>При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наличии определенных индикаторов или комбинации индикаторов можно определить состояние конкуренции в целом секторе государственных закупок, а также на отдельных рынках поставок товаров и услуг, в частности можно установить риски или признаки </a:t>
            </a:r>
            <a:r>
              <a:rPr lang="ru-RU" sz="1600" dirty="0" smtClean="0">
                <a:solidFill>
                  <a:srgbClr val="333399"/>
                </a:solidFill>
                <a:latin typeface="+mn-lt"/>
              </a:rPr>
              <a:t>сговора.</a:t>
            </a:r>
          </a:p>
          <a:p>
            <a:pPr indent="361950" algn="just" eaLnBrk="1" hangingPunct="1"/>
            <a:r>
              <a:rPr lang="ru-RU" sz="1600" dirty="0" smtClean="0">
                <a:solidFill>
                  <a:srgbClr val="333399"/>
                </a:solidFill>
                <a:latin typeface="+mn-lt"/>
              </a:rPr>
              <a:t>В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случае одновременного обнаружения  нескольких признаков антимонопольный орган может инициировать расследование.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26921"/>
              </p:ext>
            </p:extLst>
          </p:nvPr>
        </p:nvGraphicFramePr>
        <p:xfrm>
          <a:off x="668216" y="2536825"/>
          <a:ext cx="7910146" cy="399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146"/>
              </a:tblGrid>
              <a:tr h="35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Современные способы доказывания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сговора на торгах (электронных)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использование единой инфраструктуры:</a:t>
                      </a:r>
                      <a:r>
                        <a:rPr lang="ru-RU" sz="1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один </a:t>
                      </a:r>
                      <a:r>
                        <a:rPr lang="en-US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IP</a:t>
                      </a: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адрес, одна точка доступа в сеть (интернет), один </a:t>
                      </a:r>
                      <a:r>
                        <a:rPr lang="en-US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e-mail,</a:t>
                      </a:r>
                      <a:r>
                        <a:rPr lang="en-US" sz="1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контактный номер телефона, место фактического расположения</a:t>
                      </a: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;</a:t>
                      </a: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свойства электронного файла (время и место создания, автор), уникальные электронные шрифты, количество электронных знаков и </a:t>
                      </a:r>
                      <a:r>
                        <a:rPr lang="ru-RU" sz="1400" kern="1200" dirty="0" err="1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тд</a:t>
                      </a: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.;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333399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результаты анализа с использованием электронной базы торгов и </a:t>
                      </a:r>
                      <a:r>
                        <a:rPr lang="ru-RU" sz="1400" kern="1200" dirty="0" err="1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тд</a:t>
                      </a: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.;</a:t>
                      </a:r>
                      <a:endParaRPr lang="ru-RU" sz="1400" kern="1200" dirty="0">
                        <a:solidFill>
                          <a:srgbClr val="333399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MAC-</a:t>
                      </a:r>
                      <a:r>
                        <a:rPr lang="ru-RU" sz="1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адрес - </a:t>
                      </a: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уникальный идентификатор, присваиваемый каждой единице активного оборудования или некоторым их интерфейсам в компьютерных сетях Ethernet;</a:t>
                      </a: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 err="1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геолокация</a:t>
                      </a:r>
                      <a:r>
                        <a:rPr lang="ru-RU" sz="1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- </a:t>
                      </a: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определение реального географического местоположения электронного устройства, например  радиопередатчика, сотового телефона или компьютера, подключённого к Интернету </a:t>
                      </a: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IMEI – </a:t>
                      </a:r>
                      <a:r>
                        <a:rPr lang="ru-RU" sz="1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международный идентификатор мобильного оборудования (уникальное для каждого использующего его аппарата). </a:t>
                      </a:r>
                      <a:r>
                        <a:rPr lang="ru-RU" sz="1400" kern="1200" dirty="0" smtClean="0">
                          <a:solidFill>
                            <a:srgbClr val="33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Применяется в сотовых телефонах сетей GSM, WCDMA и IDEN, планшетах а также в некоторых спутниковых телефонах.</a:t>
                      </a: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709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15950" y="2181225"/>
            <a:ext cx="7739063" cy="3773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sz="2400" dirty="0" smtClean="0">
                <a:ea typeface="ＭＳ Ｐゴシック" panose="020B0600070205080204" pitchFamily="34" charset="-128"/>
              </a:rPr>
              <a:t>	</a:t>
            </a:r>
            <a:endParaRPr 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49580" y="6627943"/>
            <a:ext cx="874440" cy="2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1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1855676" y="5110"/>
            <a:ext cx="7288324" cy="686575"/>
          </a:xfrm>
        </p:spPr>
        <p:txBody>
          <a:bodyPr/>
          <a:lstStyle/>
          <a:p>
            <a:pPr algn="r" eaLnBrk="1" hangingPunct="1"/>
            <a:r>
              <a:rPr lang="ru-RU" sz="2400" b="1" dirty="0">
                <a:solidFill>
                  <a:schemeClr val="bg1"/>
                </a:solidFill>
              </a:rPr>
              <a:t>Использование «</a:t>
            </a:r>
            <a:r>
              <a:rPr lang="ru-RU" sz="2400" b="1" dirty="0" smtClean="0">
                <a:solidFill>
                  <a:schemeClr val="bg1"/>
                </a:solidFill>
              </a:rPr>
              <a:t>аукционных роботов» </a:t>
            </a:r>
            <a:endParaRPr lang="en-US" sz="2400" b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8458" y="1340768"/>
            <a:ext cx="7931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77850">
              <a:lnSpc>
                <a:spcPct val="90000"/>
              </a:lnSpc>
              <a:spcAft>
                <a:spcPct val="20000"/>
              </a:spcAft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Аукционный  робот 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– опционный (специальный программный  модуль) функционал личного  кабинета  участников  аукциона  на  электронной  площадке, позволяющий на основании электронного документа-поручения с настройками аукционного робота, заполненного и подписанного ЭП участника,  автоматическую  подачу  ценовых  предложений  на  конкретном электронном  аукционе  от  имени  участника  аукциона  до  заданного  таким участником предела ценового предложения</a:t>
            </a:r>
            <a:r>
              <a:rPr lang="ru-RU" sz="2000" dirty="0" smtClean="0">
                <a:latin typeface="+mj-lt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10067"/>
            <a:ext cx="3923928" cy="2615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363" y="4323497"/>
            <a:ext cx="4388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333399"/>
                </a:solidFill>
              </a:rPr>
              <a:t>При совершении действий в сети (подача ценовых предложений и пр.) </a:t>
            </a:r>
            <a:r>
              <a:rPr lang="ru-RU" sz="2000" dirty="0" smtClean="0">
                <a:solidFill>
                  <a:srgbClr val="C00000"/>
                </a:solidFill>
              </a:rPr>
              <a:t>использование аукционного робота оставляет свой электронный след.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87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1"/>
          <p:cNvSpPr txBox="1">
            <a:spLocks noGrp="1"/>
          </p:cNvSpPr>
          <p:nvPr/>
        </p:nvSpPr>
        <p:spPr bwMode="auto">
          <a:xfrm>
            <a:off x="8204200" y="6601091"/>
            <a:ext cx="939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a typeface="MS PGothic" pitchFamily="34" charset="-128"/>
              </a:rPr>
              <a:t>10</a:t>
            </a:r>
            <a:endParaRPr lang="en-US" sz="14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99" y="917912"/>
            <a:ext cx="4535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Мурманское </a:t>
            </a:r>
            <a:r>
              <a:rPr lang="ru-RU" b="1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УФАС </a:t>
            </a:r>
            <a:r>
              <a:rPr lang="ru-RU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России </a:t>
            </a:r>
          </a:p>
          <a:p>
            <a:pPr algn="ctr"/>
            <a:r>
              <a:rPr lang="ru-RU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(дело 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№ 05-03-16/6, решение от </a:t>
            </a:r>
            <a:r>
              <a:rPr lang="ru-RU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03.06.2016)</a:t>
            </a:r>
          </a:p>
          <a:p>
            <a:pPr algn="ctr"/>
            <a:endParaRPr lang="ru-RU" dirty="0" smtClean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lvl="0"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ru-RU" b="1" u="sng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Квалификация</a:t>
            </a:r>
            <a:r>
              <a:rPr lang="ru-RU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– 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нарушение п. 2 ч. 1 ст. 11 Закона о защите конкуренции</a:t>
            </a:r>
            <a:r>
              <a:rPr lang="ru-RU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.</a:t>
            </a:r>
            <a:endParaRPr lang="en-US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657" y="29781"/>
            <a:ext cx="914697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rPr>
              <a:t>Успешное применение современных способов доказывания</a:t>
            </a:r>
            <a:endParaRPr lang="ru-RU" sz="2400" b="1" dirty="0">
              <a:solidFill>
                <a:schemeClr val="bg1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2050" name="Picture 2" descr="https://news.bitcoin.com/wp-content/uploads/2017/03/shutterstock_117385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727480" cy="17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715" y="2795888"/>
            <a:ext cx="86634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ru-RU" b="1" u="sng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Существо </a:t>
            </a:r>
            <a:r>
              <a:rPr lang="ru-RU" b="1" u="sng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дела 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–  заключение соглашения между </a:t>
            </a: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ООО «ОРКО-</a:t>
            </a:r>
            <a:r>
              <a:rPr lang="ru-RU" dirty="0" err="1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инвест</a:t>
            </a: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»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 и </a:t>
            </a: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ООО «Управляющая компания «Центр по обращению с отходами»</a:t>
            </a:r>
            <a:r>
              <a:rPr lang="ru-RU" dirty="0">
                <a:latin typeface="Arial" charset="0"/>
                <a:ea typeface="MS PGothic" pitchFamily="34" charset="-128"/>
              </a:rPr>
              <a:t>, 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которое привело к поддержанию цен на торгах. Антимонопольный орган установил, что при проведении 25 электронных аукционов участники антиконкурентного соглашения практически не снижали </a:t>
            </a:r>
            <a:r>
              <a:rPr lang="ru-RU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НМЦК, 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позволяя выигрывать торги друг другу в соответствии с заранее определённой стратегией</a:t>
            </a:r>
            <a:r>
              <a:rPr lang="ru-RU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.</a:t>
            </a:r>
          </a:p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	Одним 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из доказательств осведомленности участников о действиях друг друга явилось участие хозяйствующих субъектов в торгах </a:t>
            </a:r>
            <a:r>
              <a:rPr lang="ru-RU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посредством 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запрограммированных аукционных роботов. Лимиты снижения НМЦК для аукционных роботов устанавливаются при их создании, т.е. до начала проведения электронного аукциона участвующие в </a:t>
            </a:r>
            <a:r>
              <a:rPr lang="ru-RU" dirty="0" err="1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антиконкурентном</a:t>
            </a: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 соглашении лица определяют, кто из них станет победителем торгов, и до какой величины каждый из них снизит НМЦК.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492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437112"/>
            <a:ext cx="2166888" cy="2166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418058"/>
          </a:xfrm>
        </p:spPr>
        <p:txBody>
          <a:bodyPr/>
          <a:lstStyle/>
          <a:p>
            <a:pPr algn="r">
              <a:lnSpc>
                <a:spcPct val="85000"/>
              </a:lnSpc>
            </a:pPr>
            <a:r>
              <a:rPr lang="ru-RU" sz="2400" b="1" dirty="0">
                <a:solidFill>
                  <a:schemeClr val="bg1"/>
                </a:solidFill>
                <a:ea typeface="MS PGothic" pitchFamily="34" charset="-128"/>
                <a:cs typeface="MS PGothic" charset="0"/>
              </a:rPr>
              <a:t>Успешное применение современных способов доказывания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результате анализа более 2000 ОАЭФ ФАС России возбуждено первое дело: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ru-RU" sz="1800" b="1" u="sng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Квалификация</a:t>
            </a:r>
            <a:r>
              <a:rPr lang="ru-RU" sz="18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– </a:t>
            </a:r>
            <a:r>
              <a:rPr lang="ru-RU" sz="1800" dirty="0">
                <a:latin typeface="Arial" charset="0"/>
                <a:ea typeface="MS PGothic" pitchFamily="34" charset="-128"/>
              </a:rPr>
              <a:t>нарушение п. 2 ч. 1 ст. 11 Закона о защите 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конкуренции</a:t>
            </a:r>
            <a:endParaRPr lang="en-US" sz="1800" dirty="0">
              <a:latin typeface="Arial" charset="0"/>
              <a:ea typeface="MS PGothic" pitchFamily="34" charset="-128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ru-RU" sz="1800" b="1" u="sng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Существо </a:t>
            </a:r>
            <a:r>
              <a:rPr lang="ru-RU" sz="1800" b="1" u="sng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дела </a:t>
            </a:r>
            <a:r>
              <a:rPr lang="ru-RU" sz="1800" dirty="0">
                <a:latin typeface="Arial" charset="0"/>
                <a:ea typeface="MS PGothic" pitchFamily="34" charset="-128"/>
              </a:rPr>
              <a:t>–  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признаки </a:t>
            </a:r>
            <a:r>
              <a:rPr lang="ru-RU" sz="1800" dirty="0" err="1" smtClean="0">
                <a:latin typeface="Arial" charset="0"/>
                <a:ea typeface="MS PGothic" pitchFamily="34" charset="-128"/>
              </a:rPr>
              <a:t>антиконкурентного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 соглашения между </a:t>
            </a:r>
            <a:r>
              <a:rPr lang="ru-RU" sz="18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ООО «ВАЛИРИЯ» 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и</a:t>
            </a:r>
            <a:r>
              <a:rPr lang="ru-RU" sz="18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 ООО «</a:t>
            </a:r>
            <a:r>
              <a:rPr lang="ru-RU" sz="1800" dirty="0" err="1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Эгамед</a:t>
            </a:r>
            <a:r>
              <a:rPr lang="ru-RU" sz="18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», 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которое привело </a:t>
            </a:r>
            <a:r>
              <a:rPr lang="ru-RU" sz="1800" dirty="0">
                <a:latin typeface="Arial" charset="0"/>
                <a:ea typeface="MS PGothic" pitchFamily="34" charset="-128"/>
              </a:rPr>
              <a:t>к поддержанию цен на торгах. Антимонопольный орган установил, что при 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участии в 8 </a:t>
            </a:r>
            <a:r>
              <a:rPr lang="ru-RU" sz="1800" dirty="0">
                <a:latin typeface="Arial" charset="0"/>
                <a:ea typeface="MS PGothic" pitchFamily="34" charset="-128"/>
              </a:rPr>
              <a:t>электронных 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аукционах организации использовали аукционных роботов, запрограммировав их на минимальное снижение </a:t>
            </a:r>
            <a:r>
              <a:rPr lang="ru-RU" sz="18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(0,5% и 1%)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, 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участники торгов также использовали единую инфраструктуру (</a:t>
            </a:r>
            <a:r>
              <a:rPr lang="en-US" sz="1800" dirty="0" smtClean="0">
                <a:latin typeface="Arial" charset="0"/>
                <a:ea typeface="MS PGothic" pitchFamily="34" charset="-128"/>
              </a:rPr>
              <a:t>IP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-адреса) для выхода на торги.  Организации, действуя по заранее определенной схеме, разделили между собой 14 электронных аукционов на общую сумму более 197 млн руб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.</a:t>
            </a:r>
            <a:endParaRPr lang="ru-RU" sz="1800" dirty="0">
              <a:latin typeface="Arial" charset="0"/>
              <a:ea typeface="MS PGothic" pitchFamily="34" charset="-128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Дело находится в стадии рассмотрения. 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ru-RU" sz="1800" dirty="0" smtClean="0">
                <a:latin typeface="Arial" charset="0"/>
                <a:ea typeface="MS PGothic" pitchFamily="34" charset="-128"/>
              </a:rPr>
              <a:t>В соответствии с поручениями, направленным ФАС России в территориальные органы, аналогичные дела возбуждены Пермским УФАС России, Московским УФАС России и Ленинградским УФАС России.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z="14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70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EFD91A8-5ECC-48A2-93E7-6F60CD78D672}" type="slidenum">
              <a:rPr lang="ru-RU" altLang="ru-RU" sz="1600" smtClean="0">
                <a:solidFill>
                  <a:srgbClr val="FFFFFF"/>
                </a:solidFill>
              </a:rPr>
              <a:pPr/>
              <a:t>16</a:t>
            </a:fld>
            <a:endParaRPr lang="ru-RU" altLang="ru-RU" sz="1600" smtClean="0">
              <a:solidFill>
                <a:srgbClr val="FFFFFF"/>
              </a:solidFill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84639" y="1009650"/>
            <a:ext cx="87747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8080"/>
                </a:solidFill>
                <a:latin typeface="+mn-lt"/>
              </a:rPr>
              <a:t>ФАС России разработала и внедрила многопараметрическую систему мониторинга и выявления торгов на предмет признаков сговора.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583223" y="3090863"/>
            <a:ext cx="824132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 </a:t>
            </a:r>
          </a:p>
        </p:txBody>
      </p:sp>
      <p:sp>
        <p:nvSpPr>
          <p:cNvPr id="11269" name="Заголовок 1"/>
          <p:cNvSpPr txBox="1">
            <a:spLocks/>
          </p:cNvSpPr>
          <p:nvPr/>
        </p:nvSpPr>
        <p:spPr bwMode="auto">
          <a:xfrm>
            <a:off x="1569150" y="116632"/>
            <a:ext cx="759655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ts val="2200"/>
              </a:lnSpc>
              <a:buSzPct val="45000"/>
            </a:pPr>
            <a:r>
              <a:rPr lang="ru-RU" altLang="ru-RU" sz="2800" b="1" dirty="0" smtClean="0">
                <a:solidFill>
                  <a:srgbClr val="FFFFFF"/>
                </a:solidFill>
              </a:rPr>
              <a:t>Система идентификации картелей</a:t>
            </a:r>
            <a:endParaRPr lang="ru-RU" altLang="ru-RU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0969549"/>
              </p:ext>
            </p:extLst>
          </p:nvPr>
        </p:nvGraphicFramePr>
        <p:xfrm>
          <a:off x="184639" y="1089554"/>
          <a:ext cx="855015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4639" y="4581526"/>
            <a:ext cx="8774723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rgbClr val="333399"/>
                </a:solidFill>
                <a:latin typeface="+mj-lt"/>
              </a:rPr>
              <a:t>Дистанционное выявление сговоров на торгах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rgbClr val="333399"/>
                </a:solidFill>
                <a:latin typeface="+mj-lt"/>
              </a:rPr>
              <a:t>Увеличение количества и повышение качества выявляемых сговоров на торгах (от 25% решений, признанных судами недействительными в 2012 г. до 5% в 2017 г.)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rgbClr val="333399"/>
                </a:solidFill>
              </a:rPr>
              <a:t>Доля выявленных </a:t>
            </a:r>
            <a:r>
              <a:rPr lang="ru-RU" altLang="ru-RU" sz="2000" dirty="0" err="1">
                <a:solidFill>
                  <a:srgbClr val="333399"/>
                </a:solidFill>
              </a:rPr>
              <a:t>проактивным</a:t>
            </a:r>
            <a:r>
              <a:rPr lang="ru-RU" altLang="ru-RU" sz="2000" dirty="0">
                <a:solidFill>
                  <a:srgbClr val="333399"/>
                </a:solidFill>
              </a:rPr>
              <a:t> методом картелей на закупках составила 80-85%</a:t>
            </a:r>
            <a:endParaRPr lang="ru-RU" altLang="ru-RU" sz="200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2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339" y="1268413"/>
            <a:ext cx="8374674" cy="452596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2800" dirty="0" smtClean="0">
                <a:solidFill>
                  <a:srgbClr val="008080"/>
                </a:solidFill>
              </a:rPr>
              <a:t>Система была апробирована в 2017 г. в УМЦ ФАС России в г. Казани, в ходе чего выявлено около 40 сговоров на торгах, в том числе коллегами из антимонопольного ведомства Белоруссии.</a:t>
            </a:r>
          </a:p>
          <a:p>
            <a:pPr algn="just">
              <a:defRPr/>
            </a:pP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C8CAD95-5A78-4D46-A4DB-24EA42C4096C}" type="slidenum">
              <a:rPr lang="ru-RU" altLang="ru-RU" sz="1600" smtClean="0">
                <a:solidFill>
                  <a:srgbClr val="FFFFFF"/>
                </a:solidFill>
              </a:rPr>
              <a:pPr/>
              <a:t>17</a:t>
            </a:fld>
            <a:endParaRPr lang="ru-RU" altLang="ru-RU" sz="1600" smtClean="0">
              <a:solidFill>
                <a:srgbClr val="FFFFFF"/>
              </a:solidFill>
            </a:endParaRPr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547446" y="177801"/>
            <a:ext cx="759655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ts val="2200"/>
              </a:lnSpc>
              <a:buSzPct val="45000"/>
            </a:pPr>
            <a:r>
              <a:rPr lang="ru-RU" altLang="ru-RU" sz="2800" b="1" dirty="0" smtClean="0">
                <a:solidFill>
                  <a:srgbClr val="FFFFFF"/>
                </a:solidFill>
              </a:rPr>
              <a:t>Система идентификации картелей</a:t>
            </a:r>
            <a:endParaRPr lang="ru-RU" altLang="ru-RU" sz="2800" b="1" dirty="0">
              <a:solidFill>
                <a:srgbClr val="FFFFFF"/>
              </a:solidFill>
            </a:endParaRPr>
          </a:p>
        </p:txBody>
      </p:sp>
      <p:pic>
        <p:nvPicPr>
          <p:cNvPr id="1229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4784481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526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3"/>
          <p:cNvSpPr>
            <a:spLocks noChangeArrowheads="1"/>
          </p:cNvSpPr>
          <p:nvPr/>
        </p:nvSpPr>
        <p:spPr bwMode="auto">
          <a:xfrm>
            <a:off x="359020" y="1716089"/>
            <a:ext cx="855491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ru-RU" sz="4658" b="1" smtClean="0">
                <a:solidFill>
                  <a:srgbClr val="006876"/>
                </a:solidFill>
                <a:cs typeface="Arial" panose="020B0604020202020204" pitchFamily="34" charset="0"/>
              </a:rPr>
              <a:t>C</a:t>
            </a:r>
            <a:r>
              <a:rPr lang="ru-RU" altLang="ru-RU" sz="4333" b="1" smtClean="0">
                <a:solidFill>
                  <a:srgbClr val="006876"/>
                </a:solidFill>
                <a:cs typeface="Arial" panose="020B0604020202020204" pitchFamily="34" charset="0"/>
              </a:rPr>
              <a:t>пасибо</a:t>
            </a:r>
            <a:r>
              <a:rPr lang="ru-RU" altLang="ru-RU" sz="4658" b="1" smtClean="0">
                <a:solidFill>
                  <a:srgbClr val="006876"/>
                </a:solidFill>
                <a:cs typeface="Arial" panose="020B0604020202020204" pitchFamily="34" charset="0"/>
              </a:rPr>
              <a:t> за внимание</a:t>
            </a:r>
            <a:r>
              <a:rPr lang="ru-RU" altLang="ru-RU" sz="4658" b="1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1274885" y="2306639"/>
            <a:ext cx="329711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www.fas.gov.ru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en.fas.gov.ru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anticartel.ru</a:t>
            </a:r>
          </a:p>
        </p:txBody>
      </p:sp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1274885" y="3579813"/>
            <a:ext cx="1956289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@rus.fas</a:t>
            </a: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1277815" y="5013325"/>
            <a:ext cx="238564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rus_fas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fas_rf </a:t>
            </a:r>
            <a:r>
              <a:rPr lang="en-US" altLang="ru-RU" sz="1733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(english)</a:t>
            </a:r>
          </a:p>
        </p:txBody>
      </p:sp>
      <p:sp>
        <p:nvSpPr>
          <p:cNvPr id="33798" name="Прямоугольник 17"/>
          <p:cNvSpPr>
            <a:spLocks noChangeArrowheads="1"/>
          </p:cNvSpPr>
          <p:nvPr/>
        </p:nvSpPr>
        <p:spPr bwMode="auto">
          <a:xfrm>
            <a:off x="1277816" y="4379913"/>
            <a:ext cx="125876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fas_rus</a:t>
            </a:r>
            <a:endParaRPr lang="ru-RU" altLang="ru-RU" sz="1517" smtClean="0">
              <a:solidFill>
                <a:srgbClr val="006876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23" y="4335464"/>
            <a:ext cx="8821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035" y="5222875"/>
            <a:ext cx="5275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5591908" y="4379913"/>
            <a:ext cx="162364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fas_time</a:t>
            </a:r>
          </a:p>
        </p:txBody>
      </p:sp>
      <p:sp>
        <p:nvSpPr>
          <p:cNvPr id="33802" name="Прямоугольник 21"/>
          <p:cNvSpPr>
            <a:spLocks noChangeArrowheads="1"/>
          </p:cNvSpPr>
          <p:nvPr/>
        </p:nvSpPr>
        <p:spPr bwMode="auto">
          <a:xfrm>
            <a:off x="5599236" y="2805113"/>
            <a:ext cx="1347741" cy="3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FASvideoTube</a:t>
            </a:r>
            <a:endParaRPr lang="ru-RU" altLang="ru-RU" sz="1517" smtClean="0">
              <a:solidFill>
                <a:srgbClr val="006876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989" y="4437063"/>
            <a:ext cx="52607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Box 10"/>
          <p:cNvSpPr txBox="1">
            <a:spLocks noChangeArrowheads="1"/>
          </p:cNvSpPr>
          <p:nvPr/>
        </p:nvSpPr>
        <p:spPr bwMode="auto">
          <a:xfrm>
            <a:off x="5590443" y="3538538"/>
            <a:ext cx="174820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FAS Russia</a:t>
            </a:r>
          </a:p>
        </p:txBody>
      </p:sp>
      <p:pic>
        <p:nvPicPr>
          <p:cNvPr id="133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782" y="3595688"/>
            <a:ext cx="51728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851" y="2765425"/>
            <a:ext cx="52460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89" y="2419351"/>
            <a:ext cx="75174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184776"/>
            <a:ext cx="537796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Box 10"/>
          <p:cNvSpPr txBox="1">
            <a:spLocks noChangeArrowheads="1"/>
          </p:cNvSpPr>
          <p:nvPr/>
        </p:nvSpPr>
        <p:spPr bwMode="auto">
          <a:xfrm>
            <a:off x="5596305" y="5238751"/>
            <a:ext cx="174820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517" smtClean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fasrussia</a:t>
            </a:r>
          </a:p>
        </p:txBody>
      </p:sp>
      <p:pic>
        <p:nvPicPr>
          <p:cNvPr id="13330" name="Рисунок 2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97" y="3556000"/>
            <a:ext cx="540726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EB04600-A717-4520-B671-53EDA6491835}" type="slidenum">
              <a:rPr lang="ru-RU" sz="1600">
                <a:solidFill>
                  <a:srgbClr val="FFFFFF"/>
                </a:solidFill>
              </a:rPr>
              <a:pPr/>
              <a:t>18</a:t>
            </a:fld>
            <a:endParaRPr lang="ru-RU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35846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06766" y="5186363"/>
            <a:ext cx="4784480" cy="100806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02EA659-F873-4CC0-B6E0-15A2D408159E}" type="slidenum">
              <a:rPr lang="ru-RU" altLang="ru-RU" sz="1600">
                <a:solidFill>
                  <a:srgbClr val="FFFFFF"/>
                </a:solidFill>
              </a:rPr>
              <a:pPr/>
              <a:t>2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547446" y="44451"/>
            <a:ext cx="7596554" cy="563563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  <a:defRPr/>
            </a:pPr>
            <a:r>
              <a:rPr lang="ru-RU" altLang="ru-RU" sz="2400" b="1" kern="1200" dirty="0" smtClean="0">
                <a:solidFill>
                  <a:srgbClr val="FFFFFF"/>
                </a:solidFill>
                <a:ea typeface="ＭＳ Ｐゴシック" pitchFamily="34" charset="-128"/>
              </a:rPr>
              <a:t>Статистика </a:t>
            </a:r>
            <a:r>
              <a:rPr lang="ru-RU" altLang="ru-RU" sz="2400" b="1" kern="1200" dirty="0">
                <a:solidFill>
                  <a:srgbClr val="FFFFFF"/>
                </a:solidFill>
                <a:ea typeface="ＭＳ Ｐゴシック" pitchFamily="34" charset="-128"/>
              </a:rPr>
              <a:t>2017 </a:t>
            </a:r>
            <a:r>
              <a:rPr lang="ru-RU" altLang="ru-RU" sz="2400" b="1" kern="1200" dirty="0" smtClean="0">
                <a:solidFill>
                  <a:srgbClr val="FFFFFF"/>
                </a:solidFill>
                <a:ea typeface="ＭＳ Ｐゴシック" pitchFamily="34" charset="-128"/>
              </a:rPr>
              <a:t>год</a:t>
            </a:r>
            <a:endParaRPr lang="ru-RU" altLang="ru-RU" sz="2400" b="1" kern="1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197" name="tab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46" y="925514"/>
            <a:ext cx="3853962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8" name="Диаграмма 6"/>
          <p:cNvGraphicFramePr>
            <a:graphicFrameLocks/>
          </p:cNvGraphicFramePr>
          <p:nvPr/>
        </p:nvGraphicFramePr>
        <p:xfrm>
          <a:off x="4205654" y="1074738"/>
          <a:ext cx="4944208" cy="3962400"/>
        </p:xfrm>
        <a:graphic>
          <a:graphicData uri="http://schemas.openxmlformats.org/presentationml/2006/ole">
            <p:oleObj spid="_x0000_s1061" name="Диаграмма" r:id="rId4" imgW="5358848" imgH="3968840" progId="Excel.Sheet.8">
              <p:embed/>
            </p:oleObj>
          </a:graphicData>
        </a:graphic>
      </p:graphicFrame>
      <p:sp>
        <p:nvSpPr>
          <p:cNvPr id="8199" name="Прямоугольник 1"/>
          <p:cNvSpPr>
            <a:spLocks noChangeArrowheads="1"/>
          </p:cNvSpPr>
          <p:nvPr/>
        </p:nvSpPr>
        <p:spPr bwMode="auto">
          <a:xfrm>
            <a:off x="4506058" y="5229226"/>
            <a:ext cx="438589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solidFill>
                  <a:srgbClr val="FF0000"/>
                </a:solidFill>
                <a:cs typeface="Times New Roman" pitchFamily="18" charset="0"/>
              </a:rPr>
              <a:t>Возбуждено 9 уголовных дел по статье 178 УК РФ (ограничение конкуренции) (в 2016 г. – 3 дела)</a:t>
            </a:r>
          </a:p>
        </p:txBody>
      </p:sp>
    </p:spTree>
    <p:extLst>
      <p:ext uri="{BB962C8B-B14F-4D97-AF65-F5344CB8AC3E}">
        <p14:creationId xmlns:p14="http://schemas.microsoft.com/office/powerpoint/2010/main" xmlns="" val="19453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0408" y="4221164"/>
            <a:ext cx="3672254" cy="13684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1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65526"/>
            <a:ext cx="4251081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43395D8-3C89-4D98-BA58-4BBFD6CFDB71}" type="slidenum">
              <a:rPr lang="en-US" altLang="ru-RU" sz="1600">
                <a:solidFill>
                  <a:srgbClr val="FFFFFF"/>
                </a:solidFill>
              </a:rPr>
              <a:pPr/>
              <a:t>3</a:t>
            </a:fld>
            <a:endParaRPr lang="en-US" altLang="ru-RU" sz="16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1" y="166688"/>
            <a:ext cx="88069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lnSpc>
                <a:spcPts val="2200"/>
              </a:lnSpc>
              <a:buSzPct val="45000"/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Выявление и пресечение сговоров на торгах</a:t>
            </a:r>
            <a:endParaRPr lang="en-US" sz="2400" b="1" dirty="0" smtClean="0">
              <a:solidFill>
                <a:srgbClr val="FFFFFF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51693" y="1303338"/>
            <a:ext cx="8673612" cy="452596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altLang="ru-RU" sz="2700" b="1" kern="1200" dirty="0" smtClean="0">
                <a:ea typeface="ＭＳ Ｐゴシック" pitchFamily="34" charset="-128"/>
                <a:cs typeface="+mn-cs"/>
              </a:rPr>
              <a:t>	Ежегодный объем </a:t>
            </a:r>
            <a:r>
              <a:rPr lang="ru-RU" altLang="ru-RU" sz="2700" b="1" kern="1200" dirty="0">
                <a:ea typeface="ＭＳ Ｐゴシック" pitchFamily="34" charset="-128"/>
                <a:cs typeface="+mn-cs"/>
              </a:rPr>
              <a:t>государственных закупок </a:t>
            </a:r>
            <a:r>
              <a:rPr lang="ru-RU" altLang="ru-RU" sz="2700" b="1" kern="1200" dirty="0" smtClean="0">
                <a:ea typeface="ＭＳ Ｐゴシック" pitchFamily="34" charset="-128"/>
                <a:cs typeface="+mn-cs"/>
              </a:rPr>
              <a:t>достигает </a:t>
            </a:r>
            <a:r>
              <a:rPr lang="ru-RU" altLang="ru-RU" sz="2700" b="1" kern="1200" dirty="0">
                <a:ea typeface="ＭＳ Ｐゴシック" pitchFamily="34" charset="-128"/>
                <a:cs typeface="+mn-cs"/>
              </a:rPr>
              <a:t>2</a:t>
            </a:r>
            <a:r>
              <a:rPr lang="ru-RU" altLang="ru-RU" sz="2700" b="1" kern="1200" dirty="0" smtClean="0">
                <a:ea typeface="ＭＳ Ｐゴシック" pitchFamily="34" charset="-128"/>
                <a:cs typeface="+mn-cs"/>
              </a:rPr>
              <a:t>5 трлн рублей - около </a:t>
            </a:r>
            <a:r>
              <a:rPr lang="ru-RU" altLang="ru-RU" sz="2700" b="1" u="sng" kern="1200" dirty="0" smtClean="0">
                <a:ea typeface="ＭＳ Ｐゴシック" pitchFamily="34" charset="-128"/>
                <a:cs typeface="+mn-cs"/>
              </a:rPr>
              <a:t>30% ВВП</a:t>
            </a:r>
            <a:r>
              <a:rPr lang="ru-RU" altLang="ru-RU" sz="2700" b="1" kern="1200" dirty="0" smtClean="0">
                <a:ea typeface="ＭＳ Ｐゴシック" pitchFamily="34" charset="-128"/>
                <a:cs typeface="+mn-cs"/>
              </a:rPr>
              <a:t>, из них:</a:t>
            </a:r>
            <a:endParaRPr lang="ru-RU" altLang="ru-RU" sz="2700" b="1" kern="1200" dirty="0">
              <a:ea typeface="ＭＳ Ｐゴシック" pitchFamily="34" charset="-128"/>
              <a:cs typeface="+mn-cs"/>
            </a:endParaRP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altLang="ru-RU" sz="2200" u="sng" kern="1200" dirty="0">
                <a:ea typeface="ＭＳ Ｐゴシック" pitchFamily="34" charset="-128"/>
                <a:cs typeface="+mn-cs"/>
              </a:rPr>
              <a:t>о</a:t>
            </a:r>
            <a:r>
              <a:rPr lang="ru-RU" altLang="ru-RU" sz="2200" u="sng" kern="1200" dirty="0" smtClean="0">
                <a:ea typeface="ＭＳ Ｐゴシック" pitchFamily="34" charset="-128"/>
                <a:cs typeface="+mn-cs"/>
              </a:rPr>
              <a:t>бязательно</a:t>
            </a:r>
            <a:r>
              <a:rPr lang="ru-RU" altLang="ru-RU" sz="2200" kern="1200" dirty="0" smtClean="0">
                <a:ea typeface="ＭＳ Ｐゴシック" pitchFamily="34" charset="-128"/>
                <a:cs typeface="+mn-cs"/>
              </a:rPr>
              <a:t> в </a:t>
            </a:r>
            <a:r>
              <a:rPr lang="ru-RU" altLang="ru-RU" sz="2200" kern="1200" dirty="0">
                <a:ea typeface="ＭＳ Ｐゴシック" pitchFamily="34" charset="-128"/>
                <a:cs typeface="+mn-cs"/>
              </a:rPr>
              <a:t>электронной </a:t>
            </a:r>
            <a:r>
              <a:rPr lang="ru-RU" altLang="ru-RU" sz="2200" kern="1200" dirty="0" smtClean="0">
                <a:ea typeface="ＭＳ Ｐゴシック" pitchFamily="34" charset="-128"/>
                <a:cs typeface="+mn-cs"/>
              </a:rPr>
              <a:t>форме: 7 трлн рублей (по 44-ФЗ) и 2 </a:t>
            </a:r>
            <a:r>
              <a:rPr lang="ru-RU" altLang="ru-RU" sz="2200" kern="1200" dirty="0">
                <a:ea typeface="ＭＳ Ｐゴシック" pitchFamily="34" charset="-128"/>
                <a:cs typeface="+mn-cs"/>
              </a:rPr>
              <a:t>трлн рублей (по </a:t>
            </a:r>
            <a:r>
              <a:rPr lang="ru-RU" altLang="ru-RU" sz="2200" kern="1200" dirty="0" smtClean="0">
                <a:ea typeface="ＭＳ Ｐゴシック" pitchFamily="34" charset="-128"/>
                <a:cs typeface="+mn-cs"/>
              </a:rPr>
              <a:t>223-ФЗ)</a:t>
            </a:r>
            <a:r>
              <a:rPr lang="ru-RU" altLang="ru-RU" sz="1600" i="1" dirty="0" smtClean="0">
                <a:cs typeface="+mn-cs"/>
              </a:rPr>
              <a:t> – </a:t>
            </a:r>
            <a:r>
              <a:rPr lang="ru-RU" altLang="ru-RU" sz="2200" kern="1200" dirty="0" smtClean="0">
                <a:ea typeface="ＭＳ Ｐゴシック" pitchFamily="34" charset="-128"/>
                <a:cs typeface="+mn-cs"/>
              </a:rPr>
              <a:t>закупки </a:t>
            </a:r>
            <a:r>
              <a:rPr lang="ru-RU" altLang="ru-RU" sz="2200" kern="1200" dirty="0">
                <a:ea typeface="ＭＳ Ｐゴシック" pitchFamily="34" charset="-128"/>
                <a:cs typeface="+mn-cs"/>
              </a:rPr>
              <a:t>у малого и среднего </a:t>
            </a:r>
            <a:r>
              <a:rPr lang="ru-RU" altLang="ru-RU" sz="2200" kern="1200" dirty="0" smtClean="0">
                <a:ea typeface="ＭＳ Ｐゴシック" pitchFamily="34" charset="-128"/>
                <a:cs typeface="+mn-cs"/>
              </a:rPr>
              <a:t>бизнеса</a:t>
            </a:r>
            <a:endParaRPr lang="ru-RU" altLang="ru-RU" sz="1600" i="1" dirty="0" smtClean="0"/>
          </a:p>
          <a:p>
            <a:pPr marL="0" indent="0" algn="just">
              <a:buFontTx/>
              <a:buNone/>
              <a:defRPr/>
            </a:pPr>
            <a:endParaRPr lang="ru-RU" altLang="ru-RU" sz="1600" i="1" dirty="0" smtClean="0"/>
          </a:p>
        </p:txBody>
      </p:sp>
      <p:sp>
        <p:nvSpPr>
          <p:cNvPr id="12295" name="Прямоугольник 2"/>
          <p:cNvSpPr>
            <a:spLocks noChangeArrowheads="1"/>
          </p:cNvSpPr>
          <p:nvPr/>
        </p:nvSpPr>
        <p:spPr bwMode="auto">
          <a:xfrm>
            <a:off x="5020408" y="4195763"/>
            <a:ext cx="3656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altLang="ru-RU" sz="2400" b="1" dirty="0">
                <a:solidFill>
                  <a:srgbClr val="FF3300"/>
                </a:solidFill>
              </a:rPr>
              <a:t>Оценка ущерба от картелей составляет 1,5 – 2% ВВП</a:t>
            </a:r>
          </a:p>
        </p:txBody>
      </p:sp>
    </p:spTree>
    <p:extLst>
      <p:ext uri="{BB962C8B-B14F-4D97-AF65-F5344CB8AC3E}">
        <p14:creationId xmlns:p14="http://schemas.microsoft.com/office/powerpoint/2010/main" xmlns="" val="5011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0454" y="115889"/>
            <a:ext cx="8443546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j-lt"/>
                <a:cs typeface="MS PGothic" charset="0"/>
              </a:rPr>
              <a:t>Почему важно выявлять сговоры на торгах?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275041" y="3865520"/>
            <a:ext cx="2508738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517282" y="1271768"/>
            <a:ext cx="814314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eaLnBrk="1" hangingPunct="1"/>
            <a:r>
              <a:rPr lang="ru-RU" sz="2000" u="sng" dirty="0">
                <a:solidFill>
                  <a:srgbClr val="009999"/>
                </a:solidFill>
                <a:latin typeface="+mn-lt"/>
              </a:rPr>
              <a:t>Принципы торгов</a:t>
            </a:r>
            <a:r>
              <a:rPr lang="ru-RU" sz="2000" dirty="0">
                <a:solidFill>
                  <a:srgbClr val="009999"/>
                </a:solidFill>
                <a:latin typeface="+mn-lt"/>
              </a:rPr>
              <a:t>:</a:t>
            </a:r>
          </a:p>
          <a:p>
            <a:pPr indent="342900" algn="just" eaLnBrk="1" hangingPunct="1">
              <a:buFontTx/>
              <a:buChar char="-"/>
            </a:pPr>
            <a:r>
              <a:rPr lang="ru-RU" sz="2000" dirty="0">
                <a:solidFill>
                  <a:srgbClr val="333399"/>
                </a:solidFill>
                <a:latin typeface="+mn-lt"/>
              </a:rPr>
              <a:t>Эффективность; Экономичность; Равенство и справедливость; Открытость и прозрачность; Ответственность; Стимулирование производства и рынка занятости; Поддержка малого и среднего бизнеса.</a:t>
            </a:r>
          </a:p>
          <a:p>
            <a:pPr indent="342900" algn="ctr" eaLnBrk="1" hangingPunct="1"/>
            <a:endParaRPr lang="ru-RU" dirty="0">
              <a:solidFill>
                <a:srgbClr val="333399"/>
              </a:solidFill>
              <a:latin typeface="+mn-lt"/>
            </a:endParaRPr>
          </a:p>
          <a:p>
            <a:pPr indent="342900" algn="ctr" eaLnBrk="1" hangingPunct="1"/>
            <a:r>
              <a:rPr lang="ru-RU" sz="2000" dirty="0">
                <a:solidFill>
                  <a:srgbClr val="C00000"/>
                </a:solidFill>
                <a:latin typeface="+mn-lt"/>
              </a:rPr>
              <a:t>В результате сговоров на торгах дискредитируется сама идея торгов.</a:t>
            </a: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549520" y="4899729"/>
            <a:ext cx="81109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 eaLnBrk="1" hangingPunct="1"/>
            <a:r>
              <a:rPr lang="ru-RU" dirty="0">
                <a:solidFill>
                  <a:srgbClr val="C00000"/>
                </a:solidFill>
                <a:latin typeface="+mn-lt"/>
              </a:rPr>
              <a:t>СГОВОРЫ НА ТОРГАХ = </a:t>
            </a:r>
          </a:p>
          <a:p>
            <a:pPr indent="342900" algn="ctr" eaLnBrk="1" hangingPunct="1"/>
            <a:r>
              <a:rPr lang="ru-RU" dirty="0">
                <a:solidFill>
                  <a:srgbClr val="C00000"/>
                </a:solidFill>
                <a:latin typeface="+mn-lt"/>
              </a:rPr>
              <a:t>АДМИНИСТРАТИВНОЕ ПРАВНОАРУШЕНИЕ или ПРЕСТУПЛЕНИЕ = КОРРУПЦИЯ + СУЩЕСТВЕННЫЙ УЩЕРБ ГОСУДАРСТВУ +</a:t>
            </a:r>
          </a:p>
          <a:p>
            <a:pPr indent="342900" algn="ctr" eaLnBrk="1" hangingPunct="1"/>
            <a:r>
              <a:rPr lang="ru-RU" dirty="0">
                <a:solidFill>
                  <a:srgbClr val="C00000"/>
                </a:solidFill>
                <a:latin typeface="+mn-lt"/>
              </a:rPr>
              <a:t>ПОДРЫВ НАЦИОНАЛЬНОЙ БЕЗОПАСНОСТИ!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6856535" y="6580188"/>
            <a:ext cx="196947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6AE2A92E-6CDF-49C0-9CCE-8E3B0D5396F6}" type="slidenum">
              <a:rPr lang="ru-RU" sz="1600" b="1">
                <a:solidFill>
                  <a:schemeClr val="bg1"/>
                </a:solidFill>
              </a:rPr>
              <a:pPr algn="r" eaLnBrk="1" hangingPunct="1"/>
              <a:t>4</a:t>
            </a:fld>
            <a:endParaRPr lang="ru-RU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3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)\Desktop\http--s1.ipicture.ru-uploads-20130807-6P9RU1u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771" y="3811882"/>
            <a:ext cx="3698205" cy="27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Rectangle 1"/>
          <p:cNvSpPr>
            <a:spLocks noChangeArrowheads="1"/>
          </p:cNvSpPr>
          <p:nvPr/>
        </p:nvSpPr>
        <p:spPr bwMode="auto">
          <a:xfrm>
            <a:off x="731689" y="1107647"/>
            <a:ext cx="738202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/>
            <a:r>
              <a:rPr lang="ru-RU" sz="2000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Запрет на сговор на торгах между хозяйствующими </a:t>
            </a:r>
            <a:r>
              <a:rPr lang="ru-RU" sz="2000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субъектами-конкурентами установлен </a:t>
            </a:r>
            <a:r>
              <a:rPr lang="ru-RU" sz="2000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пунктом 2 части 1 статьи </a:t>
            </a:r>
            <a:r>
              <a:rPr lang="ru-RU" sz="2000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11 Закона о защите конкуренции: </a:t>
            </a:r>
            <a:endParaRPr lang="ru-RU" sz="2000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indent="342900" algn="just">
              <a:spcBef>
                <a:spcPct val="20000"/>
              </a:spcBef>
            </a:pPr>
            <a:endParaRPr lang="ru-RU" sz="2000" dirty="0">
              <a:cs typeface="Times New Roman" pitchFamily="18" charset="0"/>
            </a:endParaRPr>
          </a:p>
          <a:p>
            <a:pPr indent="342900" algn="just">
              <a:spcBef>
                <a:spcPct val="20000"/>
              </a:spcBef>
            </a:pPr>
            <a:r>
              <a:rPr lang="ru-RU" sz="2000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Признаются картелем и запрещаются </a:t>
            </a:r>
            <a:r>
              <a:rPr lang="ru-RU" sz="2000" b="1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соглашения между хозяйствующими </a:t>
            </a:r>
            <a:r>
              <a:rPr lang="ru-RU" sz="2000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субъектами-конкурентами, …, </a:t>
            </a:r>
            <a:r>
              <a:rPr lang="ru-RU" sz="2000" b="1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если такие соглашения </a:t>
            </a:r>
            <a:r>
              <a:rPr lang="ru-RU" sz="2000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приводят </a:t>
            </a:r>
            <a:r>
              <a:rPr lang="ru-RU" sz="2000" b="1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или могут привести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к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… повышению, снижению или поддержанию цен на торгах …</a:t>
            </a:r>
          </a:p>
        </p:txBody>
      </p:sp>
      <p:sp>
        <p:nvSpPr>
          <p:cNvPr id="154628" name="Rectangle 2"/>
          <p:cNvSpPr>
            <a:spLocks noChangeArrowheads="1"/>
          </p:cNvSpPr>
          <p:nvPr/>
        </p:nvSpPr>
        <p:spPr bwMode="auto">
          <a:xfrm>
            <a:off x="501171" y="0"/>
            <a:ext cx="8607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ru-RU" sz="28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Times New Roman" pitchFamily="18" charset="0"/>
              </a:rPr>
              <a:t>Что такое сговор на торгах?</a:t>
            </a:r>
            <a:endParaRPr lang="ru-RU" sz="2400" b="1" dirty="0">
              <a:solidFill>
                <a:schemeClr val="bg1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7" name="Picture 2" descr="http://www.sostav.ru/multimedia/images/design/znak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39952" y="4437112"/>
            <a:ext cx="108012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9ABC58-26D1-48D8-96DA-7F08010B7A1F}" type="slidenum">
              <a:rPr lang="ru-RU" sz="1600" b="1">
                <a:solidFill>
                  <a:schemeClr val="bg1"/>
                </a:solidFill>
                <a:ea typeface="MS PGothic" pitchFamily="34" charset="-128"/>
              </a:rPr>
              <a:pPr algn="r"/>
              <a:t>5</a:t>
            </a:fld>
            <a:endParaRPr lang="ru-RU" sz="1600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1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6575" y="0"/>
            <a:ext cx="8607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ru-RU" sz="28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Times New Roman" pitchFamily="18" charset="0"/>
              </a:rPr>
              <a:t>Виды с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rPr>
              <a:t>говоров на торгах</a:t>
            </a:r>
            <a:endParaRPr lang="ru-RU" sz="2400" b="1" dirty="0">
              <a:solidFill>
                <a:schemeClr val="bg1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495849"/>
            <a:ext cx="3240360" cy="10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между участниками торгов (конкурентами) - картели</a:t>
            </a:r>
            <a:endParaRPr lang="ru-RU" sz="2000" b="1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495849"/>
            <a:ext cx="3456384" cy="10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между заказчиком (организатором) торгов и их участником</a:t>
            </a:r>
            <a:endParaRPr lang="ru-RU" b="1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1340768"/>
            <a:ext cx="40324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Сговоры на торгах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059832" y="1960376"/>
            <a:ext cx="144016" cy="57606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868144" y="1938604"/>
            <a:ext cx="144016" cy="57606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4581128"/>
            <a:ext cx="3456384" cy="10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между заказчиком (организатором) торгов и их участниками –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 комплексные соглашения </a:t>
            </a:r>
            <a:endParaRPr lang="ru-RU" b="1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488924" y="1960376"/>
            <a:ext cx="144016" cy="247673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020272" y="6617072"/>
            <a:ext cx="196947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81B2F653-9AAA-44DB-827F-2F00BA568030}" type="slidenum">
              <a:rPr lang="ru-RU" sz="1600" b="1">
                <a:solidFill>
                  <a:schemeClr val="bg1"/>
                </a:solidFill>
              </a:rPr>
              <a:pPr algn="r" eaLnBrk="1" hangingPunct="1"/>
              <a:t>6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058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49520" y="946150"/>
            <a:ext cx="811090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 eaLnBrk="1" hangingPunct="1"/>
            <a:r>
              <a:rPr lang="ru-RU" sz="2000" dirty="0">
                <a:solidFill>
                  <a:srgbClr val="C00000"/>
                </a:solidFill>
                <a:latin typeface="+mn-lt"/>
              </a:rPr>
              <a:t>СГОВОР НА ТОРГАХ – </a:t>
            </a:r>
          </a:p>
          <a:p>
            <a:pPr indent="342900" algn="ctr" eaLnBrk="1" hangingPunct="1"/>
            <a:r>
              <a:rPr lang="ru-RU" sz="2000" dirty="0">
                <a:solidFill>
                  <a:srgbClr val="C00000"/>
                </a:solidFill>
                <a:latin typeface="+mn-lt"/>
              </a:rPr>
              <a:t>соглашение между конкурентами об условиях участия в торгах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30116" y="1943418"/>
            <a:ext cx="7693269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eaLnBrk="1" hangingPunct="1">
              <a:spcBef>
                <a:spcPct val="20000"/>
              </a:spcBef>
            </a:pPr>
            <a:r>
              <a:rPr lang="ru-RU" sz="2000" b="1" u="sng" dirty="0">
                <a:solidFill>
                  <a:srgbClr val="009999"/>
                </a:solidFill>
                <a:latin typeface="+mn-lt"/>
              </a:rPr>
              <a:t>Основные способы реализации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:  </a:t>
            </a:r>
          </a:p>
          <a:p>
            <a:pPr indent="342900" algn="just" eaLnBrk="1" hangingPunct="1">
              <a:spcBef>
                <a:spcPct val="20000"/>
              </a:spcBef>
              <a:buFontTx/>
              <a:buChar char="-"/>
            </a:pPr>
            <a:r>
              <a:rPr lang="ru-RU" sz="2000" dirty="0">
                <a:solidFill>
                  <a:srgbClr val="333399"/>
                </a:solidFill>
                <a:latin typeface="+mn-lt"/>
              </a:rPr>
              <a:t>ограничение участия - конкуренты соглашаются воздержаться от участия в торгах или отозвать своё предложение, чтобы победил определённый участник </a:t>
            </a:r>
            <a:r>
              <a:rPr lang="ru-RU" sz="2000" i="1" dirty="0">
                <a:latin typeface="+mn-lt"/>
              </a:rPr>
              <a:t>(до торгов);</a:t>
            </a:r>
            <a:endParaRPr lang="en-US" sz="2000" i="1" dirty="0">
              <a:latin typeface="+mn-lt"/>
            </a:endParaRPr>
          </a:p>
          <a:p>
            <a:pPr indent="342900" algn="just" eaLnBrk="1" hangingPunct="1">
              <a:spcBef>
                <a:spcPct val="20000"/>
              </a:spcBef>
              <a:buFontTx/>
              <a:buChar char="-"/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 подача неконкурентоспособного предложения - конкуренты соглашаются подать предложение с заведомо проигрышной ценой или неприемлемыми условиями, чтобы победил определённый участник </a:t>
            </a:r>
            <a:r>
              <a:rPr lang="ru-RU" sz="2000" dirty="0">
                <a:latin typeface="+mn-lt"/>
              </a:rPr>
              <a:t>(в ходе торгов);</a:t>
            </a:r>
            <a:endParaRPr lang="en-US" sz="2000" dirty="0">
              <a:latin typeface="+mn-lt"/>
            </a:endParaRPr>
          </a:p>
          <a:p>
            <a:pPr indent="342900" algn="just" eaLnBrk="1" hangingPunct="1">
              <a:spcBef>
                <a:spcPct val="20000"/>
              </a:spcBef>
              <a:buFontTx/>
              <a:buChar char="-"/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сговор участников (не менее трех) открытого аукциона против других участников торгов </a:t>
            </a:r>
            <a:r>
              <a:rPr lang="ru-RU" sz="2000" dirty="0">
                <a:latin typeface="+mn-lt"/>
              </a:rPr>
              <a:t>(реализуется на электронных торгах).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81100" y="175397"/>
            <a:ext cx="7962900" cy="43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Сговоры на </a:t>
            </a:r>
            <a:r>
              <a:rPr lang="ru-RU" sz="2400" b="1" dirty="0">
                <a:solidFill>
                  <a:schemeClr val="bg1"/>
                </a:solidFill>
              </a:rPr>
              <a:t>торгах</a:t>
            </a:r>
            <a:endParaRPr lang="ru-RU" sz="2400" b="1" dirty="0">
              <a:solidFill>
                <a:schemeClr val="accent2"/>
              </a:solidFill>
              <a:latin typeface="+mj-lt"/>
              <a:cs typeface="MS PGothic" charset="0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6856535" y="6580188"/>
            <a:ext cx="196947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81B2F653-9AAA-44DB-827F-2F00BA568030}" type="slidenum">
              <a:rPr lang="ru-RU" sz="1600" b="1">
                <a:solidFill>
                  <a:schemeClr val="bg1"/>
                </a:solidFill>
              </a:rPr>
              <a:pPr algn="r" eaLnBrk="1" hangingPunct="1"/>
              <a:t>7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0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214313" y="946666"/>
            <a:ext cx="8786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СГОВОР НА ТОРГАХ – </a:t>
            </a:r>
          </a:p>
          <a:p>
            <a:pPr indent="342900" algn="ctr"/>
            <a:r>
              <a:rPr lang="ru-RU" sz="2000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соглашение между 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заказчиками (организаторами) и участниками</a:t>
            </a:r>
            <a:endParaRPr lang="ru-RU" sz="2000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301844" y="1989418"/>
            <a:ext cx="83343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>
              <a:spcBef>
                <a:spcPct val="20000"/>
              </a:spcBef>
            </a:pPr>
            <a:r>
              <a:rPr lang="ru-RU" sz="2000" b="1" u="sng" dirty="0" smtClean="0">
                <a:solidFill>
                  <a:srgbClr val="009999"/>
                </a:solidFill>
                <a:latin typeface="+mj-lt"/>
              </a:rPr>
              <a:t>Основные способы реализации</a:t>
            </a:r>
            <a:r>
              <a:rPr lang="ru-RU" sz="2000" dirty="0" smtClean="0">
                <a:solidFill>
                  <a:srgbClr val="333399"/>
                </a:solidFill>
                <a:latin typeface="+mj-lt"/>
                <a:ea typeface="MS PGothic" pitchFamily="34" charset="-128"/>
              </a:rPr>
              <a:t>:  </a:t>
            </a:r>
            <a:endParaRPr lang="ru-RU" sz="2000" dirty="0">
              <a:solidFill>
                <a:srgbClr val="333399"/>
              </a:solidFill>
              <a:latin typeface="+mj-lt"/>
              <a:ea typeface="MS PGothic" pitchFamily="34" charset="-128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2"/>
                </a:solidFill>
              </a:rPr>
              <a:t>Заказчик (организатор торгов) по соглашению с одним или отдельными участниками включает </a:t>
            </a:r>
            <a:r>
              <a:rPr lang="ru-RU" sz="2000" dirty="0">
                <a:solidFill>
                  <a:schemeClr val="accent2"/>
                </a:solidFill>
              </a:rPr>
              <a:t>в конкурсную документацию </a:t>
            </a:r>
            <a:r>
              <a:rPr lang="ru-RU" sz="2000" dirty="0" smtClean="0">
                <a:solidFill>
                  <a:schemeClr val="accent2"/>
                </a:solidFill>
              </a:rPr>
              <a:t>положения, </a:t>
            </a:r>
            <a:r>
              <a:rPr lang="ru-RU" sz="2000" dirty="0">
                <a:solidFill>
                  <a:schemeClr val="accent2"/>
                </a:solidFill>
              </a:rPr>
              <a:t>явно </a:t>
            </a:r>
            <a:r>
              <a:rPr lang="ru-RU" sz="2000" dirty="0" smtClean="0">
                <a:solidFill>
                  <a:schemeClr val="accent2"/>
                </a:solidFill>
              </a:rPr>
              <a:t>ограничивающие </a:t>
            </a:r>
            <a:r>
              <a:rPr lang="ru-RU" sz="2000" dirty="0">
                <a:solidFill>
                  <a:schemeClr val="accent2"/>
                </a:solidFill>
              </a:rPr>
              <a:t>доступ к участию в торгах отдельным хозяйствующим </a:t>
            </a:r>
            <a:r>
              <a:rPr lang="ru-RU" sz="2000" dirty="0" smtClean="0">
                <a:solidFill>
                  <a:schemeClr val="accent2"/>
                </a:solidFill>
              </a:rPr>
              <a:t>субъектам;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accent2"/>
                </a:solidFill>
              </a:rPr>
              <a:t>П</a:t>
            </a:r>
            <a:r>
              <a:rPr lang="ru-RU" sz="2000" dirty="0" smtClean="0">
                <a:solidFill>
                  <a:schemeClr val="accent2"/>
                </a:solidFill>
              </a:rPr>
              <a:t>роявление </a:t>
            </a:r>
            <a:r>
              <a:rPr lang="ru-RU" sz="2000" dirty="0">
                <a:solidFill>
                  <a:schemeClr val="accent2"/>
                </a:solidFill>
              </a:rPr>
              <a:t>необъективности и предвзятости к отдельным участникам торгов, включая безосновательное отклонение их предложений; 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accent2"/>
                </a:solidFill>
              </a:rPr>
              <a:t>И</a:t>
            </a:r>
            <a:r>
              <a:rPr lang="ru-RU" sz="2000" dirty="0" smtClean="0">
                <a:solidFill>
                  <a:schemeClr val="accent2"/>
                </a:solidFill>
              </a:rPr>
              <a:t>ные </a:t>
            </a:r>
            <a:r>
              <a:rPr lang="ru-RU" sz="2000" dirty="0">
                <a:solidFill>
                  <a:schemeClr val="accent2"/>
                </a:solidFill>
              </a:rPr>
              <a:t>действия по предоставлению необоснованных преимуществ отдельным участникам торгов.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6684" y="71437"/>
            <a:ext cx="8607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rPr>
              <a:t>Сговоры на торгах</a:t>
            </a:r>
            <a:endParaRPr lang="ru-RU" sz="2400" b="1" dirty="0">
              <a:solidFill>
                <a:schemeClr val="bg1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9ABC58-26D1-48D8-96DA-7F08010B7A1F}" type="slidenum">
              <a:rPr lang="ru-RU" sz="1600" b="1">
                <a:solidFill>
                  <a:schemeClr val="bg1"/>
                </a:solidFill>
                <a:ea typeface="MS PGothic" pitchFamily="34" charset="-128"/>
              </a:rPr>
              <a:pPr algn="r"/>
              <a:t>8</a:t>
            </a:fld>
            <a:endParaRPr lang="ru-RU" sz="1600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79388" y="1157208"/>
            <a:ext cx="882173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Большинство торгов выигрывает одна и та же компания;</a:t>
            </a:r>
          </a:p>
          <a:p>
            <a:pPr algn="just"/>
            <a:endParaRPr lang="ru-RU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Ряд компаний выигрывают торги по очереди;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Минимальное число участников торгов;</a:t>
            </a:r>
          </a:p>
          <a:p>
            <a:pPr marL="1200150" lvl="2" indent="-285750" algn="just"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Участники торгов хорошо осведомлены о конкурентах и их предложениях;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Минимальное снижение начальной цены;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rgbClr val="333399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Неявка участников торгов на процедуру торгов;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Присутствие на торгах участников, ни разу не заявивших своего предложения;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333399"/>
                </a:solidFill>
                <a:latin typeface="Arial" charset="0"/>
                <a:ea typeface="MS PGothic" pitchFamily="34" charset="-128"/>
              </a:rPr>
              <a:t>Ограничение доступа к информации о предстоящих торгах;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Отличие цен на торгах от рыночной цены.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1850" y="29780"/>
            <a:ext cx="8607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ru-RU" sz="28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MS PGothic" pitchFamily="34" charset="-128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rPr>
              <a:t>ризнаки сговоров на торгах</a:t>
            </a:r>
            <a:endParaRPr lang="ru-RU" sz="2400" b="1" dirty="0">
              <a:solidFill>
                <a:schemeClr val="bg1"/>
              </a:solidFill>
              <a:latin typeface="+mj-lt"/>
              <a:ea typeface="MS PGothic" pitchFamily="34" charset="-128"/>
              <a:cs typeface="MS PGothic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9ABC58-26D1-48D8-96DA-7F08010B7A1F}" type="slidenum">
              <a:rPr lang="ru-RU" sz="1600" b="1">
                <a:solidFill>
                  <a:schemeClr val="bg1"/>
                </a:solidFill>
                <a:ea typeface="MS PGothic" pitchFamily="34" charset="-128"/>
              </a:rPr>
              <a:pPr algn="r"/>
              <a:t>9</a:t>
            </a:fld>
            <a:endParaRPr lang="ru-RU" sz="1600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1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8180</TotalTime>
  <Words>1050</Words>
  <Application>Microsoft Office PowerPoint</Application>
  <PresentationFormat>Экран (4:3)</PresentationFormat>
  <Paragraphs>157</Paragraphs>
  <Slides>18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Оформление по умолчанию</vt:lpstr>
      <vt:lpstr>Диаграмма</vt:lpstr>
      <vt:lpstr>Слайд 1</vt:lpstr>
      <vt:lpstr>Статистика 2017 год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Использование «аукционных роботов» </vt:lpstr>
      <vt:lpstr>Слайд 14</vt:lpstr>
      <vt:lpstr>Успешное применение современных способов доказывания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Куликова Кристина Сергеевна</dc:creator>
  <cp:lastModifiedBy>администратор</cp:lastModifiedBy>
  <cp:revision>392</cp:revision>
  <cp:lastPrinted>2015-09-03T08:13:05Z</cp:lastPrinted>
  <dcterms:created xsi:type="dcterms:W3CDTF">2010-02-27T17:01:50Z</dcterms:created>
  <dcterms:modified xsi:type="dcterms:W3CDTF">2018-05-23T10:53:33Z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