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63" r:id="rId3"/>
    <p:sldId id="264" r:id="rId4"/>
    <p:sldId id="267" r:id="rId5"/>
    <p:sldId id="268" r:id="rId6"/>
    <p:sldId id="269" r:id="rId7"/>
    <p:sldId id="266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9071CB7-21F5-45F1-97FC-535AFE14106C}">
          <p14:sldIdLst>
            <p14:sldId id="260"/>
            <p14:sldId id="263"/>
            <p14:sldId id="264"/>
            <p14:sldId id="267"/>
            <p14:sldId id="268"/>
            <p14:sldId id="269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04A-0BC6-475E-ABF4-35AC39F5DB3B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450A-CCB5-4215-9BD6-3A45E7428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46125"/>
            <a:ext cx="4970463" cy="372745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0C3945-498E-4DE8-9A11-3180535E1CFB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4D5E8-2CC1-423B-A661-97C392C4AA61}" type="slidenum">
              <a:rPr lang="ru-RU" altLang="ru-RU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5350" y="746125"/>
            <a:ext cx="4970463" cy="3727450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29011" y="9443321"/>
            <a:ext cx="2930574" cy="49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83E7CF-BF70-4D29-A440-88FEB1DD45CA}" type="slidenum">
              <a:rPr lang="ru-RU" altLang="ru-RU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9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E450A-CCB5-4215-9BD6-3A45E74281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9"/>
            <a:ext cx="9144000" cy="26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8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8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8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5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8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7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0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9"/>
            <a:ext cx="9144000" cy="26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755576" y="3141665"/>
            <a:ext cx="792088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900" b="1" dirty="0" smtClean="0">
                <a:solidFill>
                  <a:srgbClr val="006666"/>
                </a:solidFill>
              </a:rPr>
              <a:t>Типичные нарушения,</a:t>
            </a:r>
          </a:p>
          <a:p>
            <a:pPr algn="ctr"/>
            <a:r>
              <a:rPr lang="ru-RU" altLang="ru-RU" sz="2900" b="1" dirty="0" smtClean="0">
                <a:solidFill>
                  <a:srgbClr val="006666"/>
                </a:solidFill>
              </a:rPr>
              <a:t> </a:t>
            </a:r>
            <a:r>
              <a:rPr lang="ru-RU" altLang="ru-RU" sz="2900" b="1" dirty="0">
                <a:solidFill>
                  <a:srgbClr val="006666"/>
                </a:solidFill>
              </a:rPr>
              <a:t>выявляемые антимонопольным органом в сфере государственных закупок</a:t>
            </a:r>
          </a:p>
          <a:p>
            <a:pPr algn="ctr"/>
            <a:r>
              <a:rPr lang="ru-RU" altLang="ru-RU" sz="2900" b="1" dirty="0" smtClean="0">
                <a:solidFill>
                  <a:srgbClr val="006666"/>
                </a:solidFill>
              </a:rPr>
              <a:t>при рассмотрения жалоб и проведении  </a:t>
            </a:r>
            <a:r>
              <a:rPr lang="ru-RU" altLang="ru-RU" sz="2900" b="1" dirty="0">
                <a:solidFill>
                  <a:srgbClr val="006666"/>
                </a:solidFill>
              </a:rPr>
              <a:t>контрольных </a:t>
            </a:r>
            <a:r>
              <a:rPr lang="ru-RU" altLang="ru-RU" sz="2900" b="1" dirty="0" smtClean="0">
                <a:solidFill>
                  <a:srgbClr val="006666"/>
                </a:solidFill>
              </a:rPr>
              <a:t>мероприятий</a:t>
            </a:r>
            <a:endParaRPr lang="ru-RU" altLang="ru-RU" sz="2900" dirty="0">
              <a:solidFill>
                <a:srgbClr val="006666"/>
              </a:solidFill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260235" y="2205041"/>
            <a:ext cx="7883769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 eaLnBrk="1" hangingPunct="1"/>
            <a:endParaRPr lang="en-US" altLang="ru-RU" sz="2000" b="1">
              <a:solidFill>
                <a:srgbClr val="008080"/>
              </a:solidFill>
            </a:endParaRPr>
          </a:p>
        </p:txBody>
      </p:sp>
      <p:pic>
        <p:nvPicPr>
          <p:cNvPr id="5124" name="Picture 3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2205042"/>
            <a:ext cx="2212975" cy="93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3363" y="1268761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ЖАЛОБЫ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3363" y="2132857"/>
            <a:ext cx="5705524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ПЛАНОВЫЕ И ВНЕПЛАНОВЫЕ ПРОВЕРКИ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363" y="2996952"/>
            <a:ext cx="5760640" cy="7920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СОГЛАСОВАНИЕ С ЕДИНСТВЕННЫМ ПОСТАВЩИКОМ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23363" y="3933057"/>
            <a:ext cx="5784767" cy="792088"/>
          </a:xfrm>
          <a:prstGeom prst="flowChartProcess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РЕЕСТР НЕДОБРОСОВЕСТНЫХ ПОСТАВЩИКОВ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3"/>
            <a:ext cx="2160240" cy="432047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Полномочия ФАС России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23363" y="4869160"/>
            <a:ext cx="5784767" cy="7200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ВОЗБУЖДЕНИЕ И РАССМОТРЕНИЕ АДМИНИСТРАТИВНЫХ ДЕЛ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717911" y="836712"/>
            <a:ext cx="8229600" cy="47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u="sng" dirty="0">
                <a:solidFill>
                  <a:schemeClr val="tx1"/>
                </a:solidFill>
              </a:rPr>
              <a:t>Жалобу может подать (Заявитель</a:t>
            </a:r>
            <a:r>
              <a:rPr lang="ru-RU" altLang="ru-RU" sz="2800" u="sng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u="sng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u="sng" dirty="0">
              <a:solidFill>
                <a:schemeClr val="tx1"/>
              </a:solidFill>
            </a:endParaRPr>
          </a:p>
        </p:txBody>
      </p:sp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222225" y="1412778"/>
            <a:ext cx="845423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2438" algn="l" eaLnBrk="0" hangingPunct="0">
              <a:spcBef>
                <a:spcPct val="20000"/>
              </a:spcBef>
              <a:buClr>
                <a:srgbClr val="0095CE"/>
              </a:buClr>
              <a:buSzPct val="85000"/>
              <a:buFont typeface="Tahoma" pitchFamily="34" charset="0"/>
              <a:defRPr sz="1400" b="1">
                <a:solidFill>
                  <a:srgbClr val="003864"/>
                </a:solidFill>
                <a:latin typeface="Arial" pitchFamily="34" charset="0"/>
              </a:defRPr>
            </a:lvl1pPr>
            <a:lvl2pPr marL="917575" indent="-285750" algn="l" eaLnBrk="0" hangingPunct="0">
              <a:spcBef>
                <a:spcPct val="20000"/>
              </a:spcBef>
              <a:buClr>
                <a:srgbClr val="0095CE"/>
              </a:buClr>
              <a:buSzPct val="120000"/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2pPr>
            <a:lvl3pPr marL="1325563" indent="-228600" algn="l" eaLnBrk="0" hangingPunct="0">
              <a:spcBef>
                <a:spcPct val="20000"/>
              </a:spcBef>
              <a:buClr>
                <a:srgbClr val="003864"/>
              </a:buClr>
              <a:buFont typeface="Wingdings" pitchFamily="2" charset="2"/>
              <a:buChar char="§"/>
              <a:defRPr sz="1400">
                <a:solidFill>
                  <a:srgbClr val="003864"/>
                </a:solidFill>
                <a:latin typeface="Arial" pitchFamily="34" charset="0"/>
              </a:defRPr>
            </a:lvl3pPr>
            <a:lvl4pPr marL="173355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141538" indent="-228600" algn="l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987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30559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5131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970338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ru-RU" altLang="ru-RU" sz="1800" dirty="0" smtClean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ru-RU" altLang="ru-RU" sz="1800" dirty="0" smtClean="0">
              <a:solidFill>
                <a:srgbClr val="05015F"/>
              </a:solidFill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chemeClr val="tx1"/>
                </a:solidFill>
              </a:rPr>
              <a:t>любой </a:t>
            </a:r>
            <a:r>
              <a:rPr lang="ru-RU" altLang="ru-RU" sz="2400" dirty="0">
                <a:solidFill>
                  <a:schemeClr val="tx1"/>
                </a:solidFill>
              </a:rPr>
              <a:t>участник </a:t>
            </a:r>
            <a:r>
              <a:rPr lang="ru-RU" altLang="ru-RU" sz="2400" dirty="0" smtClean="0">
                <a:solidFill>
                  <a:schemeClr val="tx1"/>
                </a:solidFill>
              </a:rPr>
              <a:t>закупки (физическое или юридическое лицо)</a:t>
            </a:r>
          </a:p>
          <a:p>
            <a:pPr indent="0" eaLnBrk="1" hangingPunct="1">
              <a:spcBef>
                <a:spcPct val="0"/>
              </a:spcBef>
              <a:buSzTx/>
            </a:pPr>
            <a:endParaRPr lang="ru-RU" altLang="ru-RU" sz="2400" dirty="0" smtClean="0">
              <a:solidFill>
                <a:schemeClr val="tx1"/>
              </a:solidFill>
            </a:endParaRPr>
          </a:p>
          <a:p>
            <a:pPr indent="0" eaLnBrk="1" hangingPunct="1">
              <a:spcBef>
                <a:spcPct val="0"/>
              </a:spcBef>
              <a:buSzTx/>
            </a:pPr>
            <a:r>
              <a:rPr lang="ru-RU" altLang="ru-RU" sz="2400" i="1" dirty="0" smtClean="0">
                <a:solidFill>
                  <a:schemeClr val="tx1"/>
                </a:solidFill>
              </a:rPr>
              <a:t>жалоба физического лица, не обладающего специальной правоспособностью (п.1 ч.1 ст. 31) рассматривается в порядке ФЗ № 59-ФЗ (изменения вступили в силу с 01.01.2018)</a:t>
            </a:r>
          </a:p>
          <a:p>
            <a:pPr indent="0" algn="just" eaLnBrk="1" hangingPunct="1">
              <a:spcBef>
                <a:spcPct val="0"/>
              </a:spcBef>
              <a:buSzTx/>
            </a:pPr>
            <a:endParaRPr lang="ru-RU" altLang="ru-RU" sz="2400" i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ru-RU" altLang="ru-RU" sz="2400" dirty="0" smtClean="0">
                <a:solidFill>
                  <a:schemeClr val="tx1"/>
                </a:solidFill>
              </a:rPr>
              <a:t>общественные </a:t>
            </a:r>
            <a:r>
              <a:rPr lang="ru-RU" altLang="ru-RU" sz="2400" dirty="0">
                <a:solidFill>
                  <a:schemeClr val="tx1"/>
                </a:solidFill>
              </a:rPr>
              <a:t>объединения и объединения юридических лиц, осуществляющие общественный контроль </a:t>
            </a:r>
          </a:p>
        </p:txBody>
      </p:sp>
    </p:spTree>
    <p:extLst>
      <p:ext uri="{BB962C8B-B14F-4D97-AF65-F5344CB8AC3E}">
        <p14:creationId xmlns:p14="http://schemas.microsoft.com/office/powerpoint/2010/main" val="16129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2088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tx2"/>
                </a:solidFill>
              </a:rPr>
              <a:t>Объект контроля</a:t>
            </a:r>
            <a:endParaRPr lang="ru-RU" sz="2100" b="1" dirty="0" smtClean="0">
              <a:solidFill>
                <a:schemeClr val="tx2"/>
              </a:solidFill>
            </a:endParaRPr>
          </a:p>
          <a:p>
            <a:pPr algn="ctr"/>
            <a:endParaRPr lang="ru-RU" sz="2100" b="1" dirty="0">
              <a:solidFill>
                <a:schemeClr val="tx2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2"/>
                </a:solidFill>
              </a:rPr>
              <a:t>Действия </a:t>
            </a:r>
            <a:r>
              <a:rPr lang="ru-RU" sz="2400" b="1" dirty="0">
                <a:solidFill>
                  <a:schemeClr val="tx2"/>
                </a:solidFill>
              </a:rPr>
              <a:t>(бездействие), нарушающие права и законные </a:t>
            </a:r>
            <a:r>
              <a:rPr lang="ru-RU" sz="2400" b="1" dirty="0" smtClean="0">
                <a:solidFill>
                  <a:schemeClr val="tx2"/>
                </a:solidFill>
              </a:rPr>
              <a:t>интересы </a:t>
            </a:r>
            <a:r>
              <a:rPr lang="ru-RU" sz="2400" b="1" dirty="0">
                <a:solidFill>
                  <a:schemeClr val="tx2"/>
                </a:solidFill>
              </a:rPr>
              <a:t>участника </a:t>
            </a:r>
            <a:r>
              <a:rPr lang="ru-RU" sz="2400" b="1" dirty="0" smtClean="0">
                <a:solidFill>
                  <a:schemeClr val="tx2"/>
                </a:solidFill>
              </a:rPr>
              <a:t>закупки</a:t>
            </a:r>
          </a:p>
          <a:p>
            <a:pPr algn="just"/>
            <a:endParaRPr lang="ru-RU" sz="2400" b="1" dirty="0">
              <a:solidFill>
                <a:schemeClr val="tx2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tx2"/>
                </a:solidFill>
              </a:rPr>
              <a:t>Субъекты контроля</a:t>
            </a:r>
            <a:endParaRPr lang="ru-RU" sz="2800" b="1" u="sng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Заказчик</a:t>
            </a:r>
            <a:endParaRPr lang="ru-RU" sz="2400" b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Контрактная служба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Контрактный управляющий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Комиссия по осуществлению закупок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Уполномоченный орган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Уполномоченное учреждение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Специализированная организация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Операторы электронной </a:t>
            </a:r>
            <a:r>
              <a:rPr lang="ru-RU" sz="2400" b="1" dirty="0" smtClean="0">
                <a:solidFill>
                  <a:schemeClr val="tx2"/>
                </a:solidFill>
              </a:rPr>
              <a:t>площадки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0729"/>
            <a:ext cx="8856984" cy="586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 smtClean="0">
                <a:ea typeface="Calibri"/>
                <a:cs typeface="Times New Roman"/>
              </a:rPr>
              <a:t>Типичные нарушения: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 описание объекта закупки (использование нестандартных показателей, требования к хим. составу и т.д</a:t>
            </a:r>
            <a:r>
              <a:rPr lang="ru-RU" sz="1600" b="1" dirty="0">
                <a:ea typeface="Calibri"/>
                <a:cs typeface="Times New Roman"/>
              </a:rPr>
              <a:t>.) ~ 40 </a:t>
            </a:r>
            <a:r>
              <a:rPr lang="ru-RU" sz="1600" b="1" dirty="0" smtClean="0">
                <a:ea typeface="Calibri"/>
                <a:cs typeface="Times New Roman"/>
              </a:rPr>
              <a:t>%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размещение информации в единой информационной системе (сокращение срока, не   соответствие требованиям Законодательства</a:t>
            </a:r>
            <a:r>
              <a:rPr lang="ru-RU" sz="1600" b="1" dirty="0">
                <a:ea typeface="Calibri"/>
                <a:cs typeface="Times New Roman"/>
              </a:rPr>
              <a:t>) </a:t>
            </a:r>
            <a:r>
              <a:rPr lang="ru-RU" sz="1600" b="1" dirty="0" smtClean="0">
                <a:ea typeface="Calibri"/>
                <a:cs typeface="Times New Roman"/>
              </a:rPr>
              <a:t>~ 5 </a:t>
            </a:r>
            <a:r>
              <a:rPr lang="ru-RU" sz="1600" b="1" dirty="0">
                <a:ea typeface="Calibri"/>
                <a:cs typeface="Times New Roman"/>
              </a:rPr>
              <a:t>%.</a:t>
            </a:r>
            <a:endParaRPr lang="ru-RU" sz="1600" b="1" dirty="0" smtClean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 выбор способа определения поставщика (закупка у единственного вследствие аварии, «дробление закупок», конкурс вместо </a:t>
            </a:r>
            <a:r>
              <a:rPr lang="ru-RU" sz="1600" b="1" dirty="0">
                <a:ea typeface="Calibri"/>
                <a:cs typeface="Times New Roman"/>
              </a:rPr>
              <a:t>аукциона) ~ </a:t>
            </a:r>
            <a:r>
              <a:rPr lang="ru-RU" sz="1600" b="1" dirty="0" smtClean="0">
                <a:ea typeface="Calibri"/>
                <a:cs typeface="Times New Roman"/>
              </a:rPr>
              <a:t>1 %.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порядок отбора участников закупок (необоснованный отказ либо необоснованный допуск участника закупки</a:t>
            </a:r>
            <a:r>
              <a:rPr lang="ru-RU" sz="1600" b="1" dirty="0">
                <a:ea typeface="Calibri"/>
                <a:cs typeface="Times New Roman"/>
              </a:rPr>
              <a:t>) </a:t>
            </a:r>
            <a:r>
              <a:rPr lang="ru-RU" sz="1600" b="1">
                <a:ea typeface="Calibri"/>
                <a:cs typeface="Times New Roman"/>
              </a:rPr>
              <a:t>~  </a:t>
            </a:r>
            <a:r>
              <a:rPr lang="ru-RU" sz="1600" b="1" smtClean="0">
                <a:ea typeface="Calibri"/>
                <a:cs typeface="Times New Roman"/>
              </a:rPr>
              <a:t>19 </a:t>
            </a:r>
            <a:r>
              <a:rPr lang="ru-RU" sz="1600" b="1" dirty="0" smtClean="0">
                <a:ea typeface="Calibri"/>
                <a:cs typeface="Times New Roman"/>
              </a:rPr>
              <a:t>%.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установление требований, влекущих </a:t>
            </a:r>
            <a:r>
              <a:rPr lang="ru-RU" sz="1600" b="1" dirty="0">
                <a:ea typeface="Calibri"/>
                <a:cs typeface="Times New Roman"/>
              </a:rPr>
              <a:t>ограничение количества участников </a:t>
            </a:r>
            <a:r>
              <a:rPr lang="ru-RU" sz="1600" b="1" dirty="0" smtClean="0">
                <a:ea typeface="Calibri"/>
                <a:cs typeface="Times New Roman"/>
              </a:rPr>
              <a:t>закупок (о</a:t>
            </a:r>
            <a:r>
              <a:rPr lang="ru-RU" sz="1600" b="1" dirty="0" smtClean="0">
                <a:latin typeface="Calibri" pitchFamily="34" charset="0"/>
                <a:cs typeface="Arial" charset="0"/>
              </a:rPr>
              <a:t>бъединение </a:t>
            </a:r>
            <a:r>
              <a:rPr lang="ru-RU" sz="1600" b="1" dirty="0">
                <a:latin typeface="Calibri" pitchFamily="34" charset="0"/>
                <a:cs typeface="Arial" charset="0"/>
              </a:rPr>
              <a:t>в один объект товаров, работ, </a:t>
            </a:r>
            <a:r>
              <a:rPr lang="ru-RU" sz="1600" b="1" dirty="0" smtClean="0">
                <a:latin typeface="Calibri" pitchFamily="34" charset="0"/>
                <a:cs typeface="Arial" charset="0"/>
              </a:rPr>
              <a:t>услуг, ТЗ </a:t>
            </a:r>
            <a:r>
              <a:rPr lang="ru-RU" sz="1600" b="1" dirty="0">
                <a:latin typeface="Calibri" pitchFamily="34" charset="0"/>
                <a:cs typeface="Arial" charset="0"/>
              </a:rPr>
              <a:t>под конкретного </a:t>
            </a:r>
            <a:r>
              <a:rPr lang="ru-RU" sz="1600" b="1" dirty="0" smtClean="0">
                <a:latin typeface="Calibri" pitchFamily="34" charset="0"/>
                <a:cs typeface="Arial" charset="0"/>
              </a:rPr>
              <a:t>производителя)</a:t>
            </a:r>
            <a:r>
              <a:rPr lang="ru-RU" sz="1600" b="1" dirty="0" smtClean="0">
                <a:ea typeface="Calibri"/>
                <a:cs typeface="Times New Roman"/>
              </a:rPr>
              <a:t> и излишних требований  к участнику и </a:t>
            </a:r>
            <a:r>
              <a:rPr lang="ru-RU" sz="1600" b="1" dirty="0">
                <a:ea typeface="Calibri"/>
                <a:cs typeface="Times New Roman"/>
              </a:rPr>
              <a:t>заявке ~ </a:t>
            </a:r>
            <a:r>
              <a:rPr lang="ru-RU" sz="1600" b="1" dirty="0" smtClean="0">
                <a:ea typeface="Calibri"/>
                <a:cs typeface="Times New Roman"/>
              </a:rPr>
              <a:t>20 </a:t>
            </a:r>
            <a:r>
              <a:rPr lang="ru-RU" sz="1600" b="1" dirty="0">
                <a:ea typeface="Calibri"/>
                <a:cs typeface="Times New Roman"/>
              </a:rPr>
              <a:t>%.</a:t>
            </a:r>
            <a:endParaRPr lang="ru-RU" sz="1600" b="1" dirty="0" smtClean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Calibri"/>
                <a:cs typeface="Times New Roman"/>
              </a:rPr>
              <a:t>порядок заключения контракта или неправомерное изменение его условий, а также заключение контракта с нарушением объявленных условий закупок ~ 1 %.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ea typeface="Calibri"/>
                <a:cs typeface="Times New Roman"/>
              </a:rPr>
              <a:t>и</a:t>
            </a:r>
            <a:r>
              <a:rPr lang="ru-RU" sz="1600" b="1" dirty="0" smtClean="0">
                <a:ea typeface="Calibri"/>
                <a:cs typeface="Times New Roman"/>
              </a:rPr>
              <a:t>ные </a:t>
            </a:r>
            <a:r>
              <a:rPr lang="ru-RU" sz="1600" b="1" dirty="0">
                <a:ea typeface="Calibri"/>
                <a:cs typeface="Times New Roman"/>
              </a:rPr>
              <a:t>нарушения ~ </a:t>
            </a:r>
            <a:r>
              <a:rPr lang="ru-RU" sz="1600" b="1" dirty="0" smtClean="0">
                <a:ea typeface="Calibri"/>
                <a:cs typeface="Times New Roman"/>
              </a:rPr>
              <a:t>14 %.</a:t>
            </a:r>
            <a:endParaRPr lang="ru-RU" sz="16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022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89248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Основные изменения в сфере закупок товаров, работ, услуг для обеспечения государственных и муниципальных </a:t>
            </a:r>
            <a:r>
              <a:rPr lang="ru-RU" sz="2400" b="1" u="sng" dirty="0" smtClean="0"/>
              <a:t>нужд </a:t>
            </a:r>
            <a:r>
              <a:rPr lang="ru-RU" sz="2400" b="1" u="sng" smtClean="0"/>
              <a:t>с 01.07.2018</a:t>
            </a:r>
          </a:p>
          <a:p>
            <a:pPr algn="ctr"/>
            <a:endParaRPr lang="ru-RU" sz="2400" b="1" u="sn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Изменение </a:t>
            </a:r>
            <a:r>
              <a:rPr lang="ru-RU" sz="2000" b="1" dirty="0"/>
              <a:t>порядка отстранения участника от участия в аукционе на основании  частей 9 и 10 статьи 31 № </a:t>
            </a:r>
            <a:r>
              <a:rPr lang="ru-RU" sz="2000" b="1" dirty="0" smtClean="0"/>
              <a:t>44-ФЗ – участник признается уклонившимся –</a:t>
            </a:r>
            <a:r>
              <a:rPr lang="ru-RU" dirty="0" smtClean="0"/>
              <a:t>с 01.01.2018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Изменение порядка направления сведений в РНП – </a:t>
            </a:r>
            <a:r>
              <a:rPr lang="ru-RU" sz="2000" b="1" dirty="0"/>
              <a:t>в течение трех рабочих дней </a:t>
            </a:r>
            <a:r>
              <a:rPr lang="ru-RU" sz="2000" b="1" dirty="0" smtClean="0"/>
              <a:t>с даты признания уклонившимся –с </a:t>
            </a:r>
            <a:r>
              <a:rPr lang="ru-RU" dirty="0" smtClean="0"/>
              <a:t>01.01.2018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Переход  на электронные закупки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Изменение порядка оформления отчетов об исполнении  отдельного этапа – при выполнении работ по строительству, реконструкции, капитальному ремонту, сохранению объектов культурного наследия и при НМЦК более 1 млрд. рублей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Внесение изменений в план-график не позднее чем за один день до дня размещения в ЕИС  извещения  в случае закупки по части 1 статьи 93 44-ФЗ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0892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pic>
        <p:nvPicPr>
          <p:cNvPr id="9219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"/>
            <a:ext cx="9144000" cy="2041525"/>
          </a:xfrm>
        </p:spPr>
      </p:pic>
      <p:sp>
        <p:nvSpPr>
          <p:cNvPr id="6" name="Прямоугольник 5"/>
          <p:cNvSpPr/>
          <p:nvPr/>
        </p:nvSpPr>
        <p:spPr>
          <a:xfrm>
            <a:off x="252047" y="2133601"/>
            <a:ext cx="8374675" cy="3887788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Нижегородской области</a:t>
            </a:r>
          </a:p>
          <a:p>
            <a:pPr algn="ctr">
              <a:defRPr/>
            </a:pP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3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1497</TotalTime>
  <Words>406</Words>
  <Application>Microsoft Office PowerPoint</Application>
  <PresentationFormat>Экран (4:3)</PresentationFormat>
  <Paragraphs>54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Ольга Юрьевна</dc:creator>
  <cp:lastModifiedBy>Балабина Наталья Викторовна</cp:lastModifiedBy>
  <cp:revision>57</cp:revision>
  <cp:lastPrinted>2018-03-01T11:41:48Z</cp:lastPrinted>
  <dcterms:created xsi:type="dcterms:W3CDTF">2017-06-27T07:50:11Z</dcterms:created>
  <dcterms:modified xsi:type="dcterms:W3CDTF">2018-05-31T08:35:40Z</dcterms:modified>
</cp:coreProperties>
</file>