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9" r:id="rId1"/>
  </p:sldMasterIdLst>
  <p:notesMasterIdLst>
    <p:notesMasterId r:id="rId23"/>
  </p:notesMasterIdLst>
  <p:handoutMasterIdLst>
    <p:handoutMasterId r:id="rId24"/>
  </p:handoutMasterIdLst>
  <p:sldIdLst>
    <p:sldId id="969" r:id="rId2"/>
    <p:sldId id="992" r:id="rId3"/>
    <p:sldId id="994" r:id="rId4"/>
    <p:sldId id="993" r:id="rId5"/>
    <p:sldId id="973" r:id="rId6"/>
    <p:sldId id="974" r:id="rId7"/>
    <p:sldId id="971" r:id="rId8"/>
    <p:sldId id="991" r:id="rId9"/>
    <p:sldId id="962" r:id="rId10"/>
    <p:sldId id="1004" r:id="rId11"/>
    <p:sldId id="995" r:id="rId12"/>
    <p:sldId id="1003" r:id="rId13"/>
    <p:sldId id="964" r:id="rId14"/>
    <p:sldId id="997" r:id="rId15"/>
    <p:sldId id="983" r:id="rId16"/>
    <p:sldId id="999" r:id="rId17"/>
    <p:sldId id="978" r:id="rId18"/>
    <p:sldId id="998" r:id="rId19"/>
    <p:sldId id="1000" r:id="rId20"/>
    <p:sldId id="1001" r:id="rId21"/>
    <p:sldId id="982" r:id="rId22"/>
  </p:sldIdLst>
  <p:sldSz cx="6858000" cy="5143500"/>
  <p:notesSz cx="9872663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3399"/>
    <a:srgbClr val="48A8B0"/>
    <a:srgbClr val="F78609"/>
    <a:srgbClr val="6F933F"/>
    <a:srgbClr val="96BC64"/>
    <a:srgbClr val="FFFFFF"/>
    <a:srgbClr val="EAEAEA"/>
    <a:srgbClr val="48B3BA"/>
    <a:srgbClr val="C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4" autoAdjust="0"/>
    <p:restoredTop sz="86441" autoAdjust="0"/>
  </p:normalViewPr>
  <p:slideViewPr>
    <p:cSldViewPr>
      <p:cViewPr varScale="1">
        <p:scale>
          <a:sx n="68" d="100"/>
          <a:sy n="68" d="100"/>
        </p:scale>
        <p:origin x="2364" y="72"/>
      </p:cViewPr>
      <p:guideLst>
        <p:guide orient="horz" pos="2160"/>
        <p:guide pos="2160"/>
        <p:guide orient="horz" pos="1620"/>
      </p:guideLst>
    </p:cSldViewPr>
  </p:slideViewPr>
  <p:outlineViewPr>
    <p:cViewPr>
      <p:scale>
        <a:sx n="33" d="100"/>
        <a:sy n="33" d="100"/>
      </p:scale>
      <p:origin x="0" y="5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2188463129341695E-2"/>
          <c:w val="0.62136566635049084"/>
          <c:h val="0.894622623398831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96BC6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0750241234120055"/>
                  <c:y val="0.1092687414021911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29%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6299494184493772E-2"/>
                  <c:y val="-0.1724153407434423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068228784982563E-2"/>
                  <c:y val="-0.18622038052773926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3845596933826209E-2"/>
                  <c:y val="-0.1820456411519399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7870596345250144E-2"/>
                  <c:y val="-0.16380411575218298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7505863892775935E-2"/>
                  <c:y val="0.1072815766343554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33%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fld id="{FC33B779-CF7C-46C2-8DD2-D942B6EDDD96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BA87319-C6F0-45E6-BC4C-BF8283858800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3DA522D-A74E-4010-BA7B-F76937AE8BD4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Строительный комплекс (включая дорожное строительство)</c:v>
                </c:pt>
                <c:pt idx="1">
                  <c:v>Лекарственные препараты и медицинские изделия</c:v>
                </c:pt>
                <c:pt idx="2">
                  <c:v>Продукты питания</c:v>
                </c:pt>
                <c:pt idx="3">
                  <c:v>Транспорт и пассажирские перевозки</c:v>
                </c:pt>
                <c:pt idx="4">
                  <c:v>Сделки с недвижимостью</c:v>
                </c:pt>
                <c:pt idx="5">
                  <c:v>Прочее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</c:v>
                </c:pt>
                <c:pt idx="1">
                  <c:v>16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33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72872359456584"/>
          <c:y val="3.0063091106420022E-2"/>
          <c:w val="0.41666220548516891"/>
          <c:h val="0.91023411690340739"/>
        </c:manualLayout>
      </c:layout>
      <c:overlay val="0"/>
      <c:spPr>
        <a:solidFill>
          <a:schemeClr val="bg1"/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279007" cy="34114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330" y="1"/>
            <a:ext cx="4279006" cy="34114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405F2A4C-40CA-4F38-A0DA-0C3014054F63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6456538"/>
            <a:ext cx="4279007" cy="34114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330" y="6456538"/>
            <a:ext cx="4279006" cy="34114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78BC19CD-C0D0-4297-BBB8-C9E5B75C9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2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276680" cy="3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657" y="1"/>
            <a:ext cx="4276680" cy="3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algn="r"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11175"/>
            <a:ext cx="3395663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569" y="3228816"/>
            <a:ext cx="7899526" cy="305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538"/>
            <a:ext cx="4276680" cy="3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657" y="6456538"/>
            <a:ext cx="4276680" cy="3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algn="r" defTabSz="93048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503D825-286A-43BA-8325-B9AC7C784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2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06775" y="849313"/>
            <a:ext cx="3059113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5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CDAA02-859D-4CCF-832C-C074078BAEC2}" type="slidenum">
              <a:rPr lang="ru-RU" altLang="ru-RU" sz="1200" smtClean="0">
                <a:solidFill>
                  <a:srgbClr val="000000"/>
                </a:solidFill>
              </a:rPr>
              <a:pPr/>
              <a:t>3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4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D06154C-4F7F-488F-B1E3-16EA00B28956}" type="slidenum">
              <a:rPr lang="ru-RU" altLang="ru-RU" sz="1200"/>
              <a:pPr/>
              <a:t>6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14395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A42AC4-76FB-4A7A-A9CD-54D7AA1E06A1}" type="slidenum">
              <a:rPr lang="ru-RU" altLang="ru-RU" smtClean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mtClean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4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A42AC4-76FB-4A7A-A9CD-54D7AA1E06A1}" type="slidenum">
              <a:rPr lang="ru-RU" altLang="ru-RU" smtClean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smtClean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3660C7-BF31-4110-8192-C25EB08EF617}" type="slidenum">
              <a:rPr lang="ru-RU" altLang="ru-RU" smtClean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 smtClean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6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57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5B5033-5591-45EF-8CBD-5CA150BF91E6}" type="slidenum">
              <a:rPr lang="ru-RU" altLang="ru-RU" smtClean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2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CDAA02-859D-4CCF-832C-C074078BAEC2}" type="slidenum">
              <a:rPr lang="ru-RU" altLang="ru-RU" sz="1200" smtClean="0">
                <a:solidFill>
                  <a:srgbClr val="000000"/>
                </a:solidFill>
              </a:rPr>
              <a:pPr/>
              <a:t>21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0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685800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8478"/>
            <a:ext cx="6858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96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1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1200152"/>
            <a:ext cx="302895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200152"/>
            <a:ext cx="302895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93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1200152"/>
            <a:ext cx="302895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3486150" y="1200152"/>
            <a:ext cx="302895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78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42900" y="1200152"/>
            <a:ext cx="61722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5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42900" y="205980"/>
            <a:ext cx="61722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3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1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3305177"/>
            <a:ext cx="58293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7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200152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200152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6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4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5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2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1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2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00152"/>
            <a:ext cx="61722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968478"/>
            <a:ext cx="6858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6858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5185" y="4935141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22C39A3-C713-4A8D-B05F-6EA333364F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9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129397" y="2656115"/>
            <a:ext cx="6728603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algn="ctr">
              <a:spcAft>
                <a:spcPts val="281"/>
              </a:spcAft>
            </a:pPr>
            <a:r>
              <a:rPr lang="ru-RU" altLang="ru-RU" sz="2400" b="1" dirty="0" smtClean="0">
                <a:solidFill>
                  <a:srgbClr val="333399"/>
                </a:solidFill>
                <a:latin typeface="Arial" pitchFamily="34" charset="0"/>
              </a:rPr>
              <a:t>О </a:t>
            </a:r>
            <a:r>
              <a:rPr lang="ru-RU" altLang="ru-RU" sz="2400" b="1" dirty="0">
                <a:solidFill>
                  <a:srgbClr val="333399"/>
                </a:solidFill>
                <a:latin typeface="Arial" pitchFamily="34" charset="0"/>
              </a:rPr>
              <a:t>состоянии конкуренции </a:t>
            </a:r>
            <a:endParaRPr lang="ru-RU" altLang="ru-RU" sz="24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ctr">
              <a:spcAft>
                <a:spcPts val="281"/>
              </a:spcAft>
            </a:pPr>
            <a:r>
              <a:rPr lang="ru-RU" altLang="ru-RU" sz="2400" b="1" dirty="0" smtClean="0">
                <a:solidFill>
                  <a:srgbClr val="333399"/>
                </a:solidFill>
                <a:latin typeface="Arial" pitchFamily="34" charset="0"/>
              </a:rPr>
              <a:t>в </a:t>
            </a:r>
            <a:r>
              <a:rPr lang="ru-RU" altLang="ru-RU" sz="2400" b="1" dirty="0">
                <a:solidFill>
                  <a:srgbClr val="333399"/>
                </a:solidFill>
                <a:latin typeface="Arial" pitchFamily="34" charset="0"/>
              </a:rPr>
              <a:t>Российской Федерации</a:t>
            </a:r>
            <a:endParaRPr lang="en-US" altLang="ru-RU" sz="2400" b="1" dirty="0">
              <a:solidFill>
                <a:srgbClr val="333399"/>
              </a:solidFill>
              <a:latin typeface="Arial" pitchFamily="34" charset="0"/>
            </a:endParaRPr>
          </a:p>
          <a:p>
            <a:endParaRPr lang="en-US" altLang="ru-RU" sz="1200" b="1" dirty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endParaRPr lang="ru-RU" altLang="ru-RU" sz="1500" b="1" dirty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endParaRPr lang="ru-RU" altLang="ru-RU" sz="1100" b="1" dirty="0" smtClean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/>
            <a:endParaRPr lang="ru-RU" altLang="ru-RU" sz="1100" b="1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/>
            <a:endParaRPr lang="ru-RU" altLang="ru-RU" sz="1100" b="1" dirty="0" smtClean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/>
            <a: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Москва, 29 августа 2019 г.</a:t>
            </a:r>
            <a:endParaRPr lang="ru-RU" altLang="ru-RU" sz="1100" b="1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945356" y="1491854"/>
            <a:ext cx="5912644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/>
            <a:r>
              <a:rPr lang="ru-RU" altLang="ru-RU" sz="1800" b="1" dirty="0">
                <a:solidFill>
                  <a:srgbClr val="008080"/>
                </a:solidFill>
                <a:latin typeface="Arial" pitchFamily="34" charset="0"/>
              </a:rPr>
              <a:t>ФЕДЕРАЛЬНАЯ АНТИМОНОПОЛЬНАЯ СЛУЖБА</a:t>
            </a:r>
            <a:endParaRPr lang="en-US" altLang="ru-RU" sz="1800" b="1" dirty="0">
              <a:solidFill>
                <a:srgbClr val="00808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-58293" y="100203"/>
            <a:ext cx="6858000" cy="45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500" tIns="33750" rIns="67500" bIns="3375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1650"/>
              </a:lnSpc>
              <a:buSzPct val="45000"/>
            </a:pPr>
            <a:r>
              <a:rPr lang="ru-RU" sz="2400" b="1" kern="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ru-RU" sz="2000" b="1" kern="0" dirty="0">
                <a:solidFill>
                  <a:schemeClr val="bg1"/>
                </a:solidFill>
              </a:rPr>
              <a:t>Тарифное </a:t>
            </a:r>
            <a:r>
              <a:rPr lang="ru-RU" sz="2000" b="1" kern="0" dirty="0" smtClean="0">
                <a:solidFill>
                  <a:schemeClr val="bg1"/>
                </a:solidFill>
              </a:rPr>
              <a:t>регулирование (в отраслях)</a:t>
            </a:r>
            <a:endParaRPr lang="ru-RU" sz="2000" b="1" kern="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fld id="{9C0B33A0-2D83-4904-8E04-062BF1EF93B9}" type="slidenum">
              <a:rPr lang="ru-RU" sz="1200">
                <a:solidFill>
                  <a:srgbClr val="FFFFFF"/>
                </a:solidFill>
              </a:rPr>
              <a:pPr/>
              <a:t>10</a:t>
            </a:fld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3727" y="732900"/>
            <a:ext cx="5605633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7913">
              <a:spcAft>
                <a:spcPts val="0"/>
              </a:spcAft>
            </a:pPr>
            <a:r>
              <a:rPr lang="ru-RU" sz="13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ЭЛЕКТРОЭНЕРГЕТИКА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Внедрен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принцип эталонных затрат при расчете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сбытовых надбавок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гарантирующих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поставщиков.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Разрабатывается база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для внедрения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эталонов, до 2021 года планируется внедрение эталонов во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всех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субъектах Российской Федерации.</a:t>
            </a:r>
            <a:endParaRPr lang="ru-RU" sz="12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3727" y="2825462"/>
            <a:ext cx="568644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06563">
              <a:spcAft>
                <a:spcPts val="0"/>
              </a:spcAft>
            </a:pPr>
            <a:r>
              <a:rPr lang="ru-RU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СВЯЗЬ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Введен метод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предельного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ценообразования</a:t>
            </a:r>
            <a:r>
              <a:rPr lang="en-US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на услуги общедоступной электросвязи и почтовой связи:</a:t>
            </a:r>
            <a:endParaRPr lang="en-US" sz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финансовое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стимулирование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производителей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к повышению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эффективности;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ограничение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цены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по формуле – «инфляция минус»,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а не жестко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 фиксированный тариф. </a:t>
            </a:r>
            <a:endParaRPr lang="ru-RU" sz="12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3266" y="4241234"/>
            <a:ext cx="62122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06563">
              <a:spcAft>
                <a:spcPts val="0"/>
              </a:spcAft>
            </a:pPr>
            <a:r>
              <a:rPr lang="ru-RU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ТРАНСПОРТИРОВКА НЕФТИ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Ограничен рост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тарифных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ставок вследствие отказа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от принципа «затраты плюс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2102" y="1869800"/>
            <a:ext cx="641609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3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ЖИЛИЩНО-КОММУНАЛЬНОЕ </a:t>
            </a:r>
            <a:r>
              <a:rPr lang="ru-RU" sz="13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ХОЗЯЙСТВО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Ограничение оснований для превышений платы граждан; превышения возможны при условии предварительного </a:t>
            </a:r>
            <a:r>
              <a:rPr lang="ru-RU" sz="120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согласования с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ФАС России.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Активная работа по формированию эталонных тарифов (Правительством РФ утверждена соответствующая «дорожная карта») </a:t>
            </a:r>
            <a:endParaRPr lang="ru-RU" sz="12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-1175" b="5913"/>
          <a:stretch/>
        </p:blipFill>
        <p:spPr>
          <a:xfrm>
            <a:off x="172450" y="786200"/>
            <a:ext cx="804760" cy="10320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35972" t="10688" r="34497" b="6153"/>
          <a:stretch/>
        </p:blipFill>
        <p:spPr>
          <a:xfrm>
            <a:off x="192538" y="3093211"/>
            <a:ext cx="784672" cy="10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104326" y="123478"/>
            <a:ext cx="6703624" cy="45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500" tIns="33750" rIns="67500" bIns="3375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1650"/>
              </a:lnSpc>
              <a:buSzPct val="45000"/>
            </a:pPr>
            <a:r>
              <a:rPr lang="ru-RU" sz="20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Пример эффективности конкурентных процедур</a:t>
            </a:r>
            <a:endParaRPr lang="ru-RU" sz="2000" b="1" kern="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fld id="{9C0B33A0-2D83-4904-8E04-062BF1EF93B9}" type="slidenum">
              <a:rPr lang="ru-RU" sz="1200">
                <a:solidFill>
                  <a:srgbClr val="FFFFFF"/>
                </a:solidFill>
              </a:rPr>
              <a:pPr/>
              <a:t>11</a:t>
            </a:fld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7188" y="798842"/>
            <a:ext cx="663704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Результаты первого и второго этапа электронных торгов по подключению к сети «Интернет» социально значимых объектов:</a:t>
            </a:r>
          </a:p>
          <a:p>
            <a:pPr algn="just">
              <a:spcAft>
                <a:spcPts val="0"/>
              </a:spcAft>
            </a:pPr>
            <a:endParaRPr lang="ru-RU" sz="1800" b="1" dirty="0">
              <a:solidFill>
                <a:srgbClr val="333399"/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за счет процедуры электронных торгов                     по 17 субъектам Российской Федерации экономия составила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3 771 860 654</a:t>
            </a:r>
            <a:r>
              <a:rPr lang="ru-RU" sz="2000" b="1" dirty="0" smtClean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рубля, или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53,5%</a:t>
            </a:r>
            <a:r>
              <a:rPr lang="ru-RU" sz="2000" dirty="0" smtClean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                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от начальной максимальной цены контракта.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3030"/>
            <a:ext cx="792088" cy="118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949" y="3363838"/>
            <a:ext cx="6025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При 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сохранении обозначенной тенденции суммарная экономия может составить до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90 млрд. 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рублей из запланированных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        143 млрд., то есть 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около</a:t>
            </a:r>
            <a:r>
              <a:rPr lang="ru-RU" sz="2000" b="1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63%.</a:t>
            </a:r>
            <a:endParaRPr lang="ru-RU" sz="20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35924DD2-A5A4-4D82-AB15-23242A7C4DA0}" type="slidenum">
              <a:rPr lang="ru-RU" altLang="ru-RU" sz="12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135172" name="Прямоугольник 5"/>
          <p:cNvSpPr>
            <a:spLocks noChangeArrowheads="1"/>
          </p:cNvSpPr>
          <p:nvPr/>
        </p:nvSpPr>
        <p:spPr bwMode="auto">
          <a:xfrm>
            <a:off x="207516" y="1307326"/>
            <a:ext cx="345244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Нефть</a:t>
            </a:r>
            <a:r>
              <a:rPr lang="ru-RU" altLang="ru-RU" sz="17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(180 </a:t>
            </a:r>
            <a:r>
              <a:rPr lang="ru-RU" altLang="ru-RU" sz="17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тыс. 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тонн)*. </a:t>
            </a:r>
            <a:r>
              <a:rPr lang="ru-RU" altLang="ru-RU" sz="17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lang="ru-RU" altLang="ru-RU" sz="170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0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7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Н</a:t>
            </a:r>
            <a:r>
              <a:rPr lang="ru-RU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ефтепродукты</a:t>
            </a:r>
            <a:r>
              <a:rPr lang="ru-RU" altLang="ru-RU" sz="17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(20 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млн. тонн</a:t>
            </a:r>
            <a:r>
              <a:rPr lang="en-US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)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.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Природный газ </a:t>
            </a:r>
            <a:r>
              <a:rPr lang="ru-RU" altLang="ru-RU" sz="17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(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15,1 </a:t>
            </a:r>
            <a:r>
              <a:rPr lang="ru-RU" altLang="ru-RU" sz="17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млрд. м</a:t>
            </a:r>
            <a:r>
              <a:rPr lang="ru-RU" altLang="ru-RU" sz="1700" baseline="300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3</a:t>
            </a:r>
            <a:r>
              <a:rPr lang="ru-RU" altLang="ru-RU" sz="17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). </a:t>
            </a:r>
            <a:endParaRPr lang="en-US" altLang="ru-RU" sz="1700" dirty="0" smtClean="0">
              <a:solidFill>
                <a:srgbClr val="00808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Лес и                   лесоматериалы</a:t>
            </a:r>
            <a:r>
              <a:rPr lang="en-US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(1,4 </a:t>
            </a:r>
            <a:r>
              <a:rPr lang="ru-RU" altLang="ru-RU" sz="17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млн. м</a:t>
            </a:r>
            <a:r>
              <a:rPr lang="ru-RU" altLang="ru-RU" sz="1700" baseline="300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3</a:t>
            </a:r>
            <a:r>
              <a:rPr lang="ru-RU" altLang="ru-RU" sz="17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).</a:t>
            </a:r>
          </a:p>
          <a:p>
            <a:pPr marL="0" indent="0" defTabSz="62865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Минеральные  удобрения  и химическая продукция</a:t>
            </a:r>
            <a:r>
              <a:rPr lang="ru-RU" altLang="ru-RU" sz="1700" dirty="0" smtClean="0">
                <a:latin typeface="+mn-lt"/>
                <a:ea typeface="ＭＳ Ｐゴシック" charset="-128"/>
                <a:cs typeface="ＭＳ Ｐゴシック" charset="-128"/>
              </a:rPr>
              <a:t>                 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(70 тыс. тонн).</a:t>
            </a:r>
            <a:endParaRPr lang="ru-RU" altLang="ru-RU" sz="1700" dirty="0">
              <a:solidFill>
                <a:srgbClr val="00808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Сельскохозяйственная продукция</a:t>
            </a:r>
            <a:r>
              <a:rPr lang="ru-RU" altLang="ru-RU" sz="17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(5 млн. тонн).</a:t>
            </a:r>
            <a:r>
              <a:rPr lang="ru-RU" altLang="ru-RU" sz="11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47712" y="0"/>
            <a:ext cx="5948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anose="020B0600070205080204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altLang="ru-RU" sz="2400" b="1" kern="0" dirty="0">
                <a:solidFill>
                  <a:srgbClr val="FFFFFF"/>
                </a:solidFill>
              </a:rPr>
              <a:t>Развитие биржевой торговли</a:t>
            </a: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3512370" y="1303476"/>
            <a:ext cx="3345630" cy="337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Увеличилось количество </a:t>
            </a:r>
            <a:r>
              <a:rPr lang="ru-RU" altLang="ru-RU" sz="1350" dirty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покупателей </a:t>
            </a: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газа.</a:t>
            </a:r>
            <a:endParaRPr lang="ru-RU" altLang="ru-RU" sz="1350" dirty="0">
              <a:solidFill>
                <a:srgbClr val="002060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Увеличилось количество </a:t>
            </a:r>
            <a:r>
              <a:rPr lang="ru-RU" altLang="ru-RU" sz="1350" dirty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наименований товаров химической и </a:t>
            </a: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нефтяной продукции.</a:t>
            </a:r>
            <a:endParaRPr lang="ru-RU" altLang="ru-RU" sz="1350" dirty="0">
              <a:solidFill>
                <a:srgbClr val="002060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Аккредитованы </a:t>
            </a:r>
            <a:r>
              <a:rPr lang="ru-RU" altLang="ru-RU" sz="1350" dirty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на бирже все основные производители минеральных </a:t>
            </a: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удобрений.</a:t>
            </a:r>
            <a:endParaRPr lang="ru-RU" altLang="ru-RU" sz="1350" dirty="0">
              <a:solidFill>
                <a:srgbClr val="002060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Расширилась география поставок </a:t>
            </a:r>
            <a:r>
              <a:rPr lang="ru-RU" altLang="ru-RU" sz="1350" dirty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и номенклатуры </a:t>
            </a: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сельскохозяйственных товаров.</a:t>
            </a:r>
            <a:endParaRPr lang="ru-RU" altLang="ru-RU" sz="1350" dirty="0">
              <a:solidFill>
                <a:srgbClr val="002060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Запущены </a:t>
            </a:r>
            <a:r>
              <a:rPr lang="ru-RU" altLang="ru-RU" sz="1350" dirty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биржевые торги лесоматериалами в отдельных субъектах </a:t>
            </a: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Российской Федерации.</a:t>
            </a:r>
            <a:endParaRPr lang="ru-RU" altLang="ru-RU" sz="1350" dirty="0">
              <a:solidFill>
                <a:srgbClr val="00206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429814" y="1274525"/>
            <a:ext cx="6694" cy="3660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07516" y="624344"/>
            <a:ext cx="6444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kern="0" dirty="0" smtClean="0">
                <a:solidFill>
                  <a:srgbClr val="008080"/>
                </a:solidFill>
                <a:latin typeface="+mj-lt"/>
                <a:ea typeface="ＭＳ Ｐゴシック" charset="-128"/>
              </a:rPr>
              <a:t>Биржевая торговля как инструмент </a:t>
            </a:r>
            <a:r>
              <a:rPr lang="ru-RU" sz="1800" b="1" kern="0" dirty="0">
                <a:solidFill>
                  <a:srgbClr val="008080"/>
                </a:solidFill>
                <a:latin typeface="+mj-lt"/>
                <a:ea typeface="ＭＳ Ｐゴシック" charset="-128"/>
              </a:rPr>
              <a:t>развития конкуренции и снижения </a:t>
            </a:r>
            <a:r>
              <a:rPr lang="ru-RU" sz="1800" b="1" kern="0" dirty="0" smtClean="0">
                <a:solidFill>
                  <a:srgbClr val="008080"/>
                </a:solidFill>
                <a:latin typeface="+mj-lt"/>
                <a:ea typeface="ＭＳ Ｐゴシック" charset="-128"/>
              </a:rPr>
              <a:t>цен.</a:t>
            </a:r>
            <a:endParaRPr lang="ru-RU" sz="1800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810" y="4742397"/>
            <a:ext cx="3111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+mn-lt"/>
              </a:rPr>
              <a:t>*Объем </a:t>
            </a:r>
            <a:r>
              <a:rPr lang="ru-RU" sz="1000" dirty="0">
                <a:solidFill>
                  <a:srgbClr val="002060"/>
                </a:solidFill>
                <a:latin typeface="+mn-lt"/>
              </a:rPr>
              <a:t>реализации </a:t>
            </a:r>
            <a:r>
              <a:rPr lang="ru-RU" sz="1000" dirty="0" smtClean="0">
                <a:solidFill>
                  <a:srgbClr val="002060"/>
                </a:solidFill>
                <a:latin typeface="+mn-lt"/>
              </a:rPr>
              <a:t>по данным биржи за </a:t>
            </a:r>
            <a:r>
              <a:rPr lang="ru-RU" sz="1000" dirty="0">
                <a:solidFill>
                  <a:srgbClr val="002060"/>
                </a:solidFill>
                <a:latin typeface="+mn-lt"/>
              </a:rPr>
              <a:t>2018 г.</a:t>
            </a:r>
          </a:p>
        </p:txBody>
      </p:sp>
    </p:spTree>
    <p:extLst>
      <p:ext uri="{BB962C8B-B14F-4D97-AF65-F5344CB8AC3E}">
        <p14:creationId xmlns:p14="http://schemas.microsoft.com/office/powerpoint/2010/main" val="12181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35924DD2-A5A4-4D82-AB15-23242A7C4DA0}" type="slidenum">
              <a:rPr lang="ru-RU" altLang="ru-RU" sz="12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135172" name="Прямоугольник 5"/>
          <p:cNvSpPr>
            <a:spLocks noChangeArrowheads="1"/>
          </p:cNvSpPr>
          <p:nvPr/>
        </p:nvSpPr>
        <p:spPr bwMode="auto">
          <a:xfrm>
            <a:off x="213427" y="1322808"/>
            <a:ext cx="3241962" cy="34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altLang="ru-RU" sz="15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вагоны</a:t>
            </a:r>
            <a:endParaRPr lang="ru-RU" altLang="ru-RU" sz="15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altLang="ru-RU" sz="15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уголь</a:t>
            </a:r>
            <a:endParaRPr lang="ru-RU" altLang="ru-RU" sz="15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altLang="ru-RU" sz="15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лом </a:t>
            </a:r>
            <a:r>
              <a:rPr lang="ru-RU" altLang="ru-RU" sz="15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черных </a:t>
            </a:r>
            <a:r>
              <a:rPr lang="ru-RU" altLang="ru-RU" sz="15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                        металлов</a:t>
            </a:r>
          </a:p>
          <a:p>
            <a:pPr algn="just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altLang="ru-RU" sz="15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биологические ресурсы</a:t>
            </a:r>
            <a:endParaRPr lang="ru-RU" altLang="ru-RU" sz="15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600" b="1" dirty="0" smtClean="0">
                <a:solidFill>
                  <a:srgbClr val="008080"/>
                </a:solidFill>
                <a:latin typeface="+mj-lt"/>
                <a:ea typeface="ＭＳ Ｐゴシック" charset="-128"/>
                <a:cs typeface="ＭＳ Ｐゴシック" charset="-128"/>
              </a:rPr>
              <a:t>Расширение номенклатуры: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сельскохозяйственных товаров;</a:t>
            </a:r>
            <a:endParaRPr lang="ru-RU" altLang="ru-RU" sz="14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минеральных                            удобрений;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товаров химической и </a:t>
            </a:r>
            <a:r>
              <a:rPr lang="ru-RU" altLang="ru-RU" sz="14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нефтехимической </a:t>
            </a:r>
            <a:r>
              <a:rPr lang="ru-RU" altLang="ru-RU" sz="14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продукции.</a:t>
            </a:r>
            <a:endParaRPr lang="ru-RU" altLang="ru-RU" sz="14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174" name="Прямоугольник 1"/>
          <p:cNvSpPr>
            <a:spLocks noChangeArrowheads="1"/>
          </p:cNvSpPr>
          <p:nvPr/>
        </p:nvSpPr>
        <p:spPr bwMode="auto">
          <a:xfrm>
            <a:off x="3501008" y="849376"/>
            <a:ext cx="3195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58775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Преимущества:</a:t>
            </a:r>
            <a:endParaRPr lang="ru-RU" altLang="ru-RU" sz="1600" b="1" dirty="0" smtClean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2777" y="23759"/>
            <a:ext cx="6805224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anose="020B0600070205080204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altLang="ru-RU" sz="1800" b="1" kern="0" dirty="0" smtClean="0">
                <a:solidFill>
                  <a:srgbClr val="FFFFFF"/>
                </a:solidFill>
              </a:rPr>
              <a:t>Биржевая торговля = современная цифровая платформа</a:t>
            </a:r>
            <a:endParaRPr lang="ru-RU" altLang="ru-RU" sz="1800" b="1" kern="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3702841" y="1382169"/>
            <a:ext cx="3110536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недискриминационный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доступ к </a:t>
            </a: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товару;</a:t>
            </a:r>
            <a:endParaRPr lang="ru-RU" altLang="ru-RU" sz="16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приобретение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товара по рыночной </a:t>
            </a: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цене;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хеджирование рисков;</a:t>
            </a:r>
            <a:endParaRPr lang="ru-RU" altLang="ru-RU" sz="16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снижение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инвестиционных </a:t>
            </a: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рисков;</a:t>
            </a:r>
            <a:endParaRPr lang="ru-RU" altLang="ru-RU" sz="16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сокращение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транзакционных </a:t>
            </a: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издержек;</a:t>
            </a:r>
            <a:endParaRPr lang="ru-RU" altLang="ru-RU" sz="16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гарантия поставки в срок;</a:t>
            </a:r>
            <a:endParaRPr lang="ru-RU" altLang="ru-RU" sz="16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повышение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качества </a:t>
            </a: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логистики.</a:t>
            </a:r>
            <a:endParaRPr lang="ru-RU" altLang="ru-RU" sz="16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45" y="710876"/>
            <a:ext cx="360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>
              <a:spcBef>
                <a:spcPct val="20000"/>
              </a:spcBef>
            </a:pPr>
            <a:r>
              <a:rPr lang="ru-RU" sz="1800" b="1" kern="0" dirty="0" smtClean="0">
                <a:solidFill>
                  <a:srgbClr val="008080"/>
                </a:solidFill>
                <a:latin typeface="+mj-lt"/>
                <a:ea typeface="ＭＳ Ｐゴシック" charset="-128"/>
              </a:rPr>
              <a:t>Распространение биржевых торгов на иные товары:</a:t>
            </a:r>
            <a:endParaRPr lang="ru-RU" sz="1800" b="1" kern="0" dirty="0">
              <a:solidFill>
                <a:srgbClr val="008080"/>
              </a:solidFill>
              <a:latin typeface="+mj-lt"/>
              <a:ea typeface="ＭＳ Ｐゴシック" charset="-128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684667" y="710876"/>
            <a:ext cx="542" cy="4224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7" b="19539"/>
          <a:stretch/>
        </p:blipFill>
        <p:spPr bwMode="auto">
          <a:xfrm>
            <a:off x="1156406" y="1635646"/>
            <a:ext cx="567166" cy="43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29" y="2806362"/>
            <a:ext cx="8001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29" y="2173993"/>
            <a:ext cx="504056" cy="504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t="8066" b="11446"/>
          <a:stretch/>
        </p:blipFill>
        <p:spPr>
          <a:xfrm>
            <a:off x="1771151" y="1351532"/>
            <a:ext cx="931253" cy="3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264" y="733026"/>
            <a:ext cx="667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900"/>
              </a:spcBef>
              <a:spcAft>
                <a:spcPts val="450"/>
              </a:spcAft>
              <a:buSzPct val="100000"/>
              <a:defRPr/>
            </a:pPr>
            <a:r>
              <a:rPr lang="ru-RU" sz="1800" b="1" dirty="0">
                <a:solidFill>
                  <a:srgbClr val="002060"/>
                </a:solidFill>
                <a:latin typeface="+mn-lt"/>
              </a:rPr>
              <a:t>Создана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современная </a:t>
            </a:r>
            <a:r>
              <a:rPr lang="ru-RU" sz="1800" b="1" dirty="0">
                <a:solidFill>
                  <a:srgbClr val="002060"/>
                </a:solidFill>
                <a:latin typeface="+mn-lt"/>
              </a:rPr>
              <a:t>система борьбы с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картелями.</a:t>
            </a:r>
            <a:endParaRPr lang="ru-RU" sz="1800" b="1" dirty="0">
              <a:solidFill>
                <a:srgbClr val="002060"/>
              </a:solidFill>
              <a:latin typeface="+mn-lt"/>
              <a:cs typeface="Mangal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264" y="1100134"/>
            <a:ext cx="6604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SzPct val="100000"/>
              <a:defRPr/>
            </a:pPr>
            <a:r>
              <a:rPr lang="ru-RU" sz="1500" b="1" dirty="0" smtClean="0">
                <a:solidFill>
                  <a:srgbClr val="008080"/>
                </a:solidFill>
                <a:latin typeface="+mn-lt"/>
                <a:cs typeface="Mangal" pitchFamily="18" charset="0"/>
              </a:rPr>
              <a:t>Распоряжением </a:t>
            </a:r>
            <a:r>
              <a:rPr lang="ru-RU" sz="1500" b="1" dirty="0">
                <a:solidFill>
                  <a:srgbClr val="008080"/>
                </a:solidFill>
                <a:latin typeface="+mn-lt"/>
                <a:cs typeface="Mangal" pitchFamily="18" charset="0"/>
              </a:rPr>
              <a:t>Правительства </a:t>
            </a:r>
            <a:r>
              <a:rPr lang="ru-RU" sz="1500" b="1" dirty="0" smtClean="0">
                <a:solidFill>
                  <a:srgbClr val="008080"/>
                </a:solidFill>
                <a:latin typeface="+mn-lt"/>
                <a:cs typeface="Mangal" pitchFamily="18" charset="0"/>
              </a:rPr>
              <a:t>Российской Федерации                             от 17 июня 2019 г. № 1314-р утверждена межведомственная программа мер по выявлению и пресечению картелей и иных ограничивающих конкуренцию соглашений на 2019 - 2023 годы.</a:t>
            </a:r>
            <a:endParaRPr lang="ru-RU" sz="1500" dirty="0">
              <a:solidFill>
                <a:srgbClr val="008080"/>
              </a:solidFill>
              <a:latin typeface="+mn-lt"/>
              <a:cs typeface="Mangal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6375" y="2177352"/>
            <a:ext cx="6624993" cy="2557303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9pPr>
          </a:lstStyle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kern="0" dirty="0" smtClean="0">
                <a:solidFill>
                  <a:srgbClr val="002060"/>
                </a:solidFill>
              </a:rPr>
              <a:t>Доказаны, в том числе подтверждены судебными актами, дела </a:t>
            </a:r>
            <a:r>
              <a:rPr lang="ru-RU" sz="1400" kern="0" dirty="0">
                <a:solidFill>
                  <a:srgbClr val="002060"/>
                </a:solidFill>
              </a:rPr>
              <a:t>о сговорах на торгах </a:t>
            </a:r>
            <a:r>
              <a:rPr lang="ru-RU" sz="1400" b="1" kern="0" dirty="0" smtClean="0">
                <a:solidFill>
                  <a:srgbClr val="002060"/>
                </a:solidFill>
              </a:rPr>
              <a:t>(картелях) </a:t>
            </a:r>
            <a:r>
              <a:rPr lang="ru-RU" sz="1400" kern="0" dirty="0" smtClean="0">
                <a:solidFill>
                  <a:srgbClr val="002060"/>
                </a:solidFill>
              </a:rPr>
              <a:t>с </a:t>
            </a:r>
            <a:r>
              <a:rPr lang="ru-RU" sz="1400" kern="0" dirty="0">
                <a:solidFill>
                  <a:srgbClr val="002060"/>
                </a:solidFill>
              </a:rPr>
              <a:t>использованием </a:t>
            </a:r>
            <a:r>
              <a:rPr lang="ru-RU" sz="1400" b="1" kern="0" dirty="0" smtClean="0">
                <a:solidFill>
                  <a:srgbClr val="008080"/>
                </a:solidFill>
              </a:rPr>
              <a:t>различных компьютерных программ.</a:t>
            </a:r>
            <a:endParaRPr lang="ru-RU" sz="1400" kern="0" dirty="0" smtClean="0">
              <a:solidFill>
                <a:srgbClr val="002060"/>
              </a:solidFill>
            </a:endParaRP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kern="0" dirty="0">
                <a:solidFill>
                  <a:srgbClr val="002060"/>
                </a:solidFill>
              </a:rPr>
              <a:t>П</a:t>
            </a:r>
            <a:r>
              <a:rPr lang="ru-RU" sz="1400" kern="0" dirty="0" smtClean="0">
                <a:solidFill>
                  <a:srgbClr val="002060"/>
                </a:solidFill>
              </a:rPr>
              <a:t>роект</a:t>
            </a:r>
            <a:r>
              <a:rPr lang="ru-RU" sz="1400" kern="0" dirty="0" smtClean="0"/>
              <a:t> </a:t>
            </a:r>
            <a:r>
              <a:rPr lang="ru-RU" sz="1400" b="1" kern="0" dirty="0" smtClean="0">
                <a:solidFill>
                  <a:srgbClr val="008080"/>
                </a:solidFill>
              </a:rPr>
              <a:t>«Большой </a:t>
            </a:r>
            <a:r>
              <a:rPr lang="ru-RU" sz="1400" b="1" kern="0" dirty="0">
                <a:solidFill>
                  <a:srgbClr val="008080"/>
                </a:solidFill>
              </a:rPr>
              <a:t>цифровой кот</a:t>
            </a:r>
            <a:r>
              <a:rPr lang="ru-RU" sz="1400" b="1" kern="0" dirty="0" smtClean="0">
                <a:solidFill>
                  <a:srgbClr val="008080"/>
                </a:solidFill>
              </a:rPr>
              <a:t>» </a:t>
            </a:r>
            <a:r>
              <a:rPr lang="ru-RU" sz="1400" kern="0" dirty="0" smtClean="0">
                <a:solidFill>
                  <a:srgbClr val="002060"/>
                </a:solidFill>
              </a:rPr>
              <a:t>(</a:t>
            </a:r>
            <a:r>
              <a:rPr lang="ru-RU" sz="1400" dirty="0" smtClean="0">
                <a:solidFill>
                  <a:srgbClr val="002060"/>
                </a:solidFill>
              </a:rPr>
              <a:t>автоматизация </a:t>
            </a:r>
            <a:r>
              <a:rPr lang="ru-RU" sz="1400" dirty="0">
                <a:solidFill>
                  <a:srgbClr val="002060"/>
                </a:solidFill>
              </a:rPr>
              <a:t>процесса выявления картелей и других антиконкурентных соглашений при осуществлении закупок для обеспечения государственных и муниципальных </a:t>
            </a:r>
            <a:r>
              <a:rPr lang="ru-RU" sz="1400" dirty="0" smtClean="0">
                <a:solidFill>
                  <a:srgbClr val="002060"/>
                </a:solidFill>
              </a:rPr>
              <a:t>нужд).</a:t>
            </a:r>
            <a:endParaRPr lang="ru-RU" sz="14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1400" b="1" kern="0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5800" y="77075"/>
            <a:ext cx="6172200" cy="3516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25717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6pPr>
            <a:lvl7pPr marL="51435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7pPr>
            <a:lvl8pPr marL="77152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8pPr>
            <a:lvl9pPr marL="102870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sz="2000" b="1" kern="0" dirty="0" smtClean="0">
                <a:solidFill>
                  <a:schemeClr val="bg1"/>
                </a:solidFill>
              </a:rPr>
              <a:t>Борьба с картелями</a:t>
            </a:r>
            <a:endParaRPr lang="ru-RU" sz="2000" b="1" kern="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819" y="3723878"/>
            <a:ext cx="66041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500" b="1" kern="0" dirty="0" smtClean="0">
                <a:solidFill>
                  <a:srgbClr val="C00000"/>
                </a:solidFill>
                <a:latin typeface="+mn-lt"/>
              </a:rPr>
              <a:t>По материалам ФАС России </a:t>
            </a:r>
            <a:r>
              <a:rPr lang="ru-RU" sz="1500" b="1" kern="0" dirty="0">
                <a:solidFill>
                  <a:srgbClr val="C00000"/>
                </a:solidFill>
                <a:latin typeface="+mn-lt"/>
              </a:rPr>
              <a:t>в</a:t>
            </a:r>
            <a:r>
              <a:rPr lang="ru-RU" sz="1500" b="1" kern="0" dirty="0" smtClean="0">
                <a:solidFill>
                  <a:srgbClr val="C00000"/>
                </a:solidFill>
                <a:latin typeface="+mn-lt"/>
              </a:rPr>
              <a:t>озбуждено 34 уголовных дела, из них 15 дел по статье 178 Уголовного кодекса Российской Федерации, остальные случаи - различные коррупционные и  должностные преступления, связанные со сговорами с заказчиками на торгах.</a:t>
            </a:r>
            <a:endParaRPr lang="ru-RU" sz="1500" b="1" kern="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402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B14A9C1-8A11-4BFC-8ED0-96F76F7E819B}" type="slidenum">
              <a:rPr lang="ru-RU" altLang="ru-RU" sz="12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19462" name="Заголовок 1"/>
          <p:cNvSpPr>
            <a:spLocks noGrp="1"/>
          </p:cNvSpPr>
          <p:nvPr>
            <p:ph type="title"/>
          </p:nvPr>
        </p:nvSpPr>
        <p:spPr>
          <a:xfrm>
            <a:off x="405335" y="124209"/>
            <a:ext cx="6480050" cy="476250"/>
          </a:xfrm>
        </p:spPr>
        <p:txBody>
          <a:bodyPr/>
          <a:lstStyle/>
          <a:p>
            <a:pPr algn="r"/>
            <a:r>
              <a:rPr lang="ru-RU" alt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Инновационные подходы при анализе сделок</a:t>
            </a:r>
            <a:br>
              <a:rPr lang="ru-RU" altLang="ru-RU" sz="2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141776" y="1386080"/>
            <a:ext cx="5949280" cy="290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35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изменения, принятые «четвертым антимонопольным пакетом», позволили требовать передачи технологий российским производителям в качестве компенсации за ограничение конкуренции, к которой приводит глобальная сделка;</a:t>
            </a:r>
          </a:p>
          <a:p>
            <a:pPr>
              <a:spcBef>
                <a:spcPts val="35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апробирован институт трансфер-агента, предусматривающий передачу 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доступных и применимых в российских условиях современных 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технологий;</a:t>
            </a:r>
            <a:endParaRPr lang="ru-RU" sz="1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35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обеспечен недискриминационный 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доступ к платформенным пакетным решениям, данным и 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знаниям.</a:t>
            </a:r>
          </a:p>
        </p:txBody>
      </p:sp>
      <p:pic>
        <p:nvPicPr>
          <p:cNvPr id="11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28" y="3360411"/>
            <a:ext cx="86510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46" y="4224948"/>
            <a:ext cx="1922671" cy="62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92481" y="670104"/>
            <a:ext cx="66247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8080"/>
                </a:solidFill>
                <a:cs typeface="Times New Roman" panose="02020603050405020304" pitchFamily="18" charset="0"/>
              </a:rPr>
              <a:t>Новая практика согласования сделок глобальной экономической концентрации</a:t>
            </a:r>
            <a:r>
              <a:rPr lang="ru-RU" altLang="ru-RU" sz="1800" dirty="0" smtClean="0">
                <a:solidFill>
                  <a:srgbClr val="008080"/>
                </a:solidFill>
                <a:cs typeface="Times New Roman" panose="02020603050405020304" pitchFamily="18" charset="0"/>
              </a:rPr>
              <a:t>:</a:t>
            </a:r>
            <a:endParaRPr lang="ru-RU" altLang="ru-RU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23128"/>
            <a:ext cx="6172200" cy="421555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chemeClr val="bg1"/>
                </a:solidFill>
              </a:rPr>
              <a:t>Международное сотрудничество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89" y="1995685"/>
            <a:ext cx="6604248" cy="2939455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(</a:t>
            </a:r>
            <a:r>
              <a:rPr lang="ru-RU" sz="1400" dirty="0" smtClean="0">
                <a:solidFill>
                  <a:srgbClr val="FF0000"/>
                </a:solidFill>
              </a:rPr>
              <a:t>БРИКС – </a:t>
            </a:r>
            <a:r>
              <a:rPr lang="ru-RU" sz="1400" b="1" dirty="0" smtClean="0">
                <a:solidFill>
                  <a:srgbClr val="FF0000"/>
                </a:solidFill>
              </a:rPr>
              <a:t>48%</a:t>
            </a:r>
            <a:r>
              <a:rPr lang="ru-RU" sz="1400" dirty="0" smtClean="0">
                <a:solidFill>
                  <a:srgbClr val="FF0000"/>
                </a:solidFill>
              </a:rPr>
              <a:t> от мирового объема потребления товаров, работ, услуг. Совокупный ВВП стран БРИКС – </a:t>
            </a:r>
            <a:r>
              <a:rPr lang="ru-RU" sz="1400" b="1" baseline="30000" dirty="0" smtClean="0">
                <a:solidFill>
                  <a:srgbClr val="FF0000"/>
                </a:solidFill>
              </a:rPr>
              <a:t>1</a:t>
            </a:r>
            <a:r>
              <a:rPr lang="ru-RU" sz="1400" b="1" dirty="0" smtClean="0">
                <a:solidFill>
                  <a:srgbClr val="FF0000"/>
                </a:solidFill>
              </a:rPr>
              <a:t>/</a:t>
            </a:r>
            <a:r>
              <a:rPr lang="ru-RU" sz="1400" b="1" baseline="-25000" dirty="0" smtClean="0">
                <a:solidFill>
                  <a:srgbClr val="FF0000"/>
                </a:solidFill>
              </a:rPr>
              <a:t>3</a:t>
            </a:r>
            <a:r>
              <a:rPr lang="ru-RU" sz="1400" dirty="0" smtClean="0">
                <a:solidFill>
                  <a:srgbClr val="FF0000"/>
                </a:solidFill>
              </a:rPr>
              <a:t> от мирового).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600" b="1" dirty="0" smtClean="0">
                <a:solidFill>
                  <a:srgbClr val="008080"/>
                </a:solidFill>
              </a:rPr>
              <a:t>Конференция ООН по торговле и развитию (ЮНКТАД).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По инициативе ФАС России: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разработан и одобрен </a:t>
            </a:r>
            <a:r>
              <a:rPr lang="ru-RU" sz="1400" dirty="0">
                <a:solidFill>
                  <a:srgbClr val="002060"/>
                </a:solidFill>
              </a:rPr>
              <a:t>текст Руководящих принципов и процедур международного сотрудничества в соответствии с Секцией F Комплекса по конкуренции ООН, включая Инструментарий по международному сотрудничеству конкурентных ведомств по противодействию трансграничным нарушениям правил </a:t>
            </a:r>
            <a:r>
              <a:rPr lang="ru-RU" sz="1400" dirty="0" smtClean="0">
                <a:solidFill>
                  <a:srgbClr val="002060"/>
                </a:solidFill>
              </a:rPr>
              <a:t>конкуренции;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в </a:t>
            </a:r>
            <a:r>
              <a:rPr lang="ru-RU" sz="1400" dirty="0">
                <a:solidFill>
                  <a:srgbClr val="002060"/>
                </a:solidFill>
              </a:rPr>
              <a:t>повестку заседания </a:t>
            </a:r>
            <a:r>
              <a:rPr lang="ru-RU" sz="1400" dirty="0" smtClean="0">
                <a:solidFill>
                  <a:srgbClr val="002060"/>
                </a:solidFill>
              </a:rPr>
              <a:t>Конференции ООН по конкуренции в 2020 году внесен вопрос </a:t>
            </a:r>
            <a:r>
              <a:rPr lang="ru-RU" sz="1400" dirty="0">
                <a:solidFill>
                  <a:srgbClr val="002060"/>
                </a:solidFill>
              </a:rPr>
              <a:t>о борьбе с транснациональными </a:t>
            </a:r>
            <a:r>
              <a:rPr lang="ru-RU" sz="1400" dirty="0" smtClean="0">
                <a:solidFill>
                  <a:srgbClr val="002060"/>
                </a:solidFill>
              </a:rPr>
              <a:t>картелями. </a:t>
            </a:r>
          </a:p>
          <a:p>
            <a:pPr marL="0" indent="0" algn="just">
              <a:buNone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266" y="627534"/>
            <a:ext cx="649809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8080"/>
                </a:solidFill>
                <a:latin typeface="+mn-lt"/>
              </a:rPr>
              <a:t>Координация </a:t>
            </a:r>
            <a:r>
              <a:rPr lang="ru-RU" sz="1600" b="1" dirty="0">
                <a:solidFill>
                  <a:srgbClr val="008080"/>
                </a:solidFill>
                <a:latin typeface="+mn-lt"/>
              </a:rPr>
              <a:t>усилий в формате </a:t>
            </a:r>
            <a:r>
              <a:rPr lang="ru-RU" sz="1600" b="1" dirty="0" smtClean="0">
                <a:solidFill>
                  <a:srgbClr val="008080"/>
                </a:solidFill>
                <a:latin typeface="+mn-lt"/>
              </a:rPr>
              <a:t>БРИКС.</a:t>
            </a:r>
            <a:endParaRPr lang="ru-RU" sz="1600" b="1" dirty="0">
              <a:solidFill>
                <a:srgbClr val="008080"/>
              </a:solidFill>
              <a:latin typeface="+mn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+mn-lt"/>
              </a:rPr>
              <a:t>Совместный ответ на вызовы </a:t>
            </a:r>
            <a:r>
              <a:rPr lang="ru-RU" dirty="0" err="1">
                <a:solidFill>
                  <a:srgbClr val="002060"/>
                </a:solidFill>
                <a:latin typeface="+mn-lt"/>
              </a:rPr>
              <a:t>цифровизации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и глобализации: 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002060"/>
                </a:solidFill>
                <a:latin typeface="+mn-lt"/>
              </a:rPr>
              <a:t>анализ сделок глобальной экономической </a:t>
            </a:r>
            <a:r>
              <a:rPr lang="ru-RU" i="1" dirty="0" smtClean="0">
                <a:solidFill>
                  <a:srgbClr val="002060"/>
                </a:solidFill>
                <a:latin typeface="+mn-lt"/>
              </a:rPr>
              <a:t>концентрации;</a:t>
            </a:r>
            <a:endParaRPr lang="ru-RU" i="1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002060"/>
                </a:solidFill>
                <a:latin typeface="+mn-lt"/>
              </a:rPr>
              <a:t>борьба с транснациональными </a:t>
            </a:r>
            <a:r>
              <a:rPr lang="ru-RU" i="1" dirty="0" smtClean="0">
                <a:solidFill>
                  <a:srgbClr val="002060"/>
                </a:solidFill>
                <a:latin typeface="+mn-lt"/>
              </a:rPr>
              <a:t>картелями. </a:t>
            </a:r>
            <a:endParaRPr lang="ru-RU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2245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21" y="915566"/>
            <a:ext cx="6388224" cy="19442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Общее количество малых и средних предприятий снизилось на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3,9</a:t>
            </a:r>
            <a:r>
              <a:rPr lang="ru-RU" sz="1600" b="1" dirty="0" smtClean="0">
                <a:solidFill>
                  <a:srgbClr val="002060"/>
                </a:solidFill>
              </a:rPr>
              <a:t>%.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При этом количество </a:t>
            </a:r>
            <a:r>
              <a:rPr lang="ru-RU" sz="1200" dirty="0" err="1" smtClean="0">
                <a:solidFill>
                  <a:srgbClr val="002060"/>
                </a:solidFill>
              </a:rPr>
              <a:t>микропредприятий</a:t>
            </a:r>
            <a:r>
              <a:rPr lang="ru-RU" sz="1200" dirty="0" smtClean="0">
                <a:solidFill>
                  <a:srgbClr val="002060"/>
                </a:solidFill>
              </a:rPr>
              <a:t> сократилось на </a:t>
            </a:r>
            <a:r>
              <a:rPr lang="ru-RU" sz="1200" dirty="0">
                <a:solidFill>
                  <a:srgbClr val="002060"/>
                </a:solidFill>
              </a:rPr>
              <a:t>3,5</a:t>
            </a:r>
            <a:r>
              <a:rPr lang="ru-RU" sz="1200" dirty="0" smtClean="0">
                <a:solidFill>
                  <a:srgbClr val="002060"/>
                </a:solidFill>
              </a:rPr>
              <a:t>% от их общего числа, </a:t>
            </a:r>
            <a:r>
              <a:rPr lang="ru-RU" sz="1200" dirty="0">
                <a:solidFill>
                  <a:srgbClr val="002060"/>
                </a:solidFill>
              </a:rPr>
              <a:t>малых </a:t>
            </a:r>
            <a:r>
              <a:rPr lang="ru-RU" sz="1200" dirty="0" smtClean="0">
                <a:solidFill>
                  <a:srgbClr val="002060"/>
                </a:solidFill>
              </a:rPr>
              <a:t>предприятий </a:t>
            </a:r>
            <a:r>
              <a:rPr lang="ru-RU" sz="1200" dirty="0">
                <a:solidFill>
                  <a:srgbClr val="002060"/>
                </a:solidFill>
              </a:rPr>
              <a:t>– на 12,3%, </a:t>
            </a:r>
            <a:r>
              <a:rPr lang="ru-RU" sz="1200" dirty="0" smtClean="0">
                <a:solidFill>
                  <a:srgbClr val="002060"/>
                </a:solidFill>
              </a:rPr>
              <a:t>а средних </a:t>
            </a:r>
            <a:r>
              <a:rPr lang="ru-RU" sz="1200" dirty="0">
                <a:solidFill>
                  <a:srgbClr val="002060"/>
                </a:solidFill>
              </a:rPr>
              <a:t>предприятий – на 14</a:t>
            </a:r>
            <a:r>
              <a:rPr lang="ru-RU" sz="1200" dirty="0" smtClean="0">
                <a:solidFill>
                  <a:srgbClr val="002060"/>
                </a:solidFill>
              </a:rPr>
              <a:t>%.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Общее количество </a:t>
            </a:r>
            <a:r>
              <a:rPr lang="ru-RU" sz="1600" b="1" dirty="0">
                <a:solidFill>
                  <a:srgbClr val="002060"/>
                </a:solidFill>
              </a:rPr>
              <a:t>занятых в </a:t>
            </a:r>
            <a:r>
              <a:rPr lang="ru-RU" sz="1600" b="1" dirty="0" smtClean="0">
                <a:solidFill>
                  <a:srgbClr val="002060"/>
                </a:solidFill>
              </a:rPr>
              <a:t>сфере малого и среднего предпринимательства </a:t>
            </a:r>
            <a:r>
              <a:rPr lang="ru-RU" sz="1600" b="1" dirty="0">
                <a:solidFill>
                  <a:srgbClr val="002060"/>
                </a:solidFill>
              </a:rPr>
              <a:t>снизилось на 4,4</a:t>
            </a:r>
            <a:r>
              <a:rPr lang="ru-RU" sz="1600" b="1" dirty="0" smtClean="0">
                <a:solidFill>
                  <a:srgbClr val="002060"/>
                </a:solidFill>
              </a:rPr>
              <a:t>%.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При этом количество занятых на </a:t>
            </a:r>
            <a:r>
              <a:rPr lang="ru-RU" sz="1200" dirty="0" err="1">
                <a:solidFill>
                  <a:srgbClr val="002060"/>
                </a:solidFill>
              </a:rPr>
              <a:t>микропредприятиях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сократилось на </a:t>
            </a:r>
            <a:r>
              <a:rPr lang="ru-RU" sz="1200" dirty="0">
                <a:solidFill>
                  <a:srgbClr val="002060"/>
                </a:solidFill>
              </a:rPr>
              <a:t>1,6</a:t>
            </a:r>
            <a:r>
              <a:rPr lang="ru-RU" sz="1200" dirty="0" smtClean="0">
                <a:solidFill>
                  <a:srgbClr val="002060"/>
                </a:solidFill>
              </a:rPr>
              <a:t>% от общего числа занятых на таких предприятиях, на малых предприятиях </a:t>
            </a:r>
            <a:r>
              <a:rPr lang="ru-RU" sz="1200" dirty="0">
                <a:solidFill>
                  <a:srgbClr val="002060"/>
                </a:solidFill>
              </a:rPr>
              <a:t>– на 7,1%, средних предприятиях – 11,9</a:t>
            </a:r>
            <a:r>
              <a:rPr lang="ru-RU" sz="1200" dirty="0" smtClean="0">
                <a:solidFill>
                  <a:srgbClr val="002060"/>
                </a:solidFill>
              </a:rPr>
              <a:t>%.</a:t>
            </a:r>
            <a:r>
              <a:rPr lang="en-US" sz="1200" dirty="0" smtClean="0">
                <a:solidFill>
                  <a:srgbClr val="002060"/>
                </a:solidFill>
              </a:rPr>
              <a:t>*</a:t>
            </a:r>
            <a:endParaRPr lang="ru-RU" sz="1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4629" y="0"/>
            <a:ext cx="6634723" cy="476250"/>
          </a:xfrm>
        </p:spPr>
        <p:txBody>
          <a:bodyPr/>
          <a:lstStyle/>
          <a:p>
            <a:pPr algn="r"/>
            <a:r>
              <a:rPr lang="ru-RU" altLang="ru-RU" sz="2400" b="1" dirty="0" smtClean="0">
                <a:solidFill>
                  <a:schemeClr val="bg1"/>
                </a:solidFill>
              </a:rPr>
              <a:t>Малое предпринимательство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641" y="3003798"/>
            <a:ext cx="64757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Общий объем средств, направленных на закупки у субъектов 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малого предпринимательства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в 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2018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году, составил*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*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699,7 млрд. рублей </a:t>
            </a:r>
            <a:r>
              <a:rPr lang="ru-RU" sz="800" b="1" i="1" dirty="0" smtClean="0">
                <a:solidFill>
                  <a:srgbClr val="002060"/>
                </a:solidFill>
                <a:latin typeface="+mn-lt"/>
              </a:rPr>
              <a:t>(в рамках реализации Федерального закона «О контрактной системе в сфере закупок товаров, работ, услуг для обеспечения государственных и муниципальных нужд»);</a:t>
            </a:r>
          </a:p>
          <a:p>
            <a:pPr algn="just"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2 трлн. рублей </a:t>
            </a:r>
            <a:r>
              <a:rPr lang="ru-RU" sz="800" b="1" i="1" dirty="0">
                <a:solidFill>
                  <a:srgbClr val="002060"/>
                </a:solidFill>
                <a:latin typeface="+mn-lt"/>
              </a:rPr>
              <a:t>(в рамках реализации Федерального закона </a:t>
            </a:r>
            <a:r>
              <a:rPr lang="ru-RU" sz="800" b="1" i="1" dirty="0" smtClean="0">
                <a:solidFill>
                  <a:srgbClr val="002060"/>
                </a:solidFill>
                <a:latin typeface="+mn-lt"/>
              </a:rPr>
              <a:t>«О закупках </a:t>
            </a:r>
            <a:r>
              <a:rPr lang="ru-RU" sz="800" b="1" i="1" dirty="0">
                <a:solidFill>
                  <a:srgbClr val="002060"/>
                </a:solidFill>
                <a:latin typeface="+mn-lt"/>
              </a:rPr>
              <a:t>товаров, работ, услуг </a:t>
            </a:r>
            <a:r>
              <a:rPr lang="ru-RU" sz="800" b="1" i="1" dirty="0" smtClean="0">
                <a:solidFill>
                  <a:srgbClr val="002060"/>
                </a:solidFill>
                <a:latin typeface="+mn-lt"/>
              </a:rPr>
              <a:t>отдельными видами юридических лиц»).</a:t>
            </a:r>
            <a:endParaRPr lang="en-US" sz="1200" b="1" i="1" dirty="0" smtClean="0">
              <a:solidFill>
                <a:srgbClr val="002060"/>
              </a:solidFill>
              <a:latin typeface="+mn-lt"/>
            </a:endParaRPr>
          </a:p>
          <a:p>
            <a:pPr algn="r">
              <a:spcBef>
                <a:spcPts val="600"/>
              </a:spcBef>
            </a:pPr>
            <a:r>
              <a:rPr lang="en-US" sz="1200" b="1" i="1" dirty="0" smtClean="0">
                <a:solidFill>
                  <a:srgbClr val="002060"/>
                </a:solidFill>
                <a:latin typeface="+mn-lt"/>
              </a:rPr>
              <a:t>*</a:t>
            </a:r>
            <a:r>
              <a:rPr lang="en-US" sz="1200" b="1" i="1" dirty="0">
                <a:solidFill>
                  <a:srgbClr val="002060"/>
                </a:solidFill>
                <a:latin typeface="+mn-lt"/>
              </a:rPr>
              <a:t>https://rmsp.nalog.ru/</a:t>
            </a:r>
            <a:endParaRPr lang="ru-RU" sz="1200" b="1" i="1" dirty="0" smtClean="0">
              <a:solidFill>
                <a:srgbClr val="002060"/>
              </a:solidFill>
              <a:latin typeface="+mn-lt"/>
            </a:endParaRPr>
          </a:p>
          <a:p>
            <a:pPr algn="r">
              <a:spcBef>
                <a:spcPts val="0"/>
              </a:spcBef>
            </a:pPr>
            <a:r>
              <a:rPr lang="en-US" sz="1200" b="1" i="1" dirty="0" smtClean="0">
                <a:solidFill>
                  <a:srgbClr val="002060"/>
                </a:solidFill>
                <a:latin typeface="+mn-lt"/>
              </a:rPr>
              <a:t>** </a:t>
            </a:r>
            <a:r>
              <a:rPr lang="ru-RU" sz="1200" b="1" i="1" dirty="0" smtClean="0">
                <a:solidFill>
                  <a:srgbClr val="002060"/>
                </a:solidFill>
                <a:latin typeface="+mn-lt"/>
              </a:rPr>
              <a:t>По отчетам Минфина России за 2018 год </a:t>
            </a:r>
            <a:endParaRPr lang="ru-RU" sz="1200" b="1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1956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423F74ED-D6D6-4BA3-A3F7-06D4C15F3D28}" type="slidenum">
              <a:rPr lang="ru-RU" altLang="ru-RU" sz="12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90" y="1062474"/>
            <a:ext cx="6719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В 2018 году возбуждено 768 </a:t>
            </a:r>
            <a:r>
              <a:rPr lang="ru-RU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дел </a:t>
            </a:r>
            <a:r>
              <a:rPr lang="ru-RU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по факту заключения </a:t>
            </a:r>
            <a:r>
              <a:rPr lang="ru-RU" b="1" dirty="0" err="1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антиконкурентных</a:t>
            </a:r>
            <a:r>
              <a:rPr lang="ru-RU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 соглашений, </a:t>
            </a:r>
            <a:r>
              <a:rPr lang="ru-RU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из них 384 дела </a:t>
            </a:r>
            <a:r>
              <a:rPr lang="ru-RU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по картелям (снижение на </a:t>
            </a:r>
            <a:r>
              <a:rPr lang="ru-RU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ru-RU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%).</a:t>
            </a:r>
            <a:endParaRPr lang="ru-RU" b="1" dirty="0">
              <a:solidFill>
                <a:srgbClr val="00808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92" y="685177"/>
            <a:ext cx="6627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+mj-lt"/>
              </a:rPr>
              <a:t>Более 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85% </a:t>
            </a:r>
            <a:r>
              <a:rPr lang="ru-RU" sz="1800" b="1" dirty="0">
                <a:solidFill>
                  <a:srgbClr val="C00000"/>
                </a:solidFill>
                <a:latin typeface="+mj-lt"/>
              </a:rPr>
              <a:t>дел по картелям – сговоры на 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торгах.</a:t>
            </a:r>
            <a:endParaRPr lang="ru-RU" sz="1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32" y="1665130"/>
            <a:ext cx="6715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SzPct val="100000"/>
              <a:defRPr/>
            </a:pPr>
            <a:r>
              <a:rPr lang="ru-RU" sz="1600" b="1" dirty="0">
                <a:solidFill>
                  <a:srgbClr val="C00000"/>
                </a:solidFill>
                <a:latin typeface="+mn-lt"/>
                <a:cs typeface="Mangal" pitchFamily="18" charset="0"/>
              </a:rPr>
              <a:t>Самые </a:t>
            </a:r>
            <a:r>
              <a:rPr lang="ru-RU" sz="1600" b="1" dirty="0" err="1" smtClean="0">
                <a:solidFill>
                  <a:srgbClr val="C00000"/>
                </a:solidFill>
                <a:latin typeface="+mn-lt"/>
                <a:cs typeface="Mangal" pitchFamily="18" charset="0"/>
              </a:rPr>
              <a:t>картелизированные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  <a:cs typeface="Mangal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Mangal" pitchFamily="18" charset="0"/>
              </a:rPr>
              <a:t>рынки</a:t>
            </a:r>
            <a:r>
              <a:rPr lang="ru-RU" sz="1600" dirty="0">
                <a:solidFill>
                  <a:srgbClr val="C00000"/>
                </a:solidFill>
                <a:latin typeface="+mn-lt"/>
                <a:cs typeface="Mangal" pitchFamily="18" charset="0"/>
              </a:rPr>
              <a:t>: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  <a:cs typeface="Mangal" pitchFamily="18" charset="0"/>
              </a:rPr>
              <a:t>стройка (прежде всего дорожное строительство),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Mangal" pitchFamily="18" charset="0"/>
              </a:rPr>
              <a:t>рынки лекарств и медицинских изделий, продуктов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  <a:cs typeface="Mangal" pitchFamily="18" charset="0"/>
              </a:rPr>
              <a:t>питания.</a:t>
            </a:r>
            <a:endParaRPr lang="ru-RU" sz="1600" b="1" dirty="0">
              <a:solidFill>
                <a:srgbClr val="C00000"/>
              </a:solidFill>
              <a:latin typeface="+mn-lt"/>
              <a:cs typeface="Mangal" pitchFamily="18" charset="0"/>
            </a:endParaRPr>
          </a:p>
        </p:txBody>
      </p:sp>
      <p:sp>
        <p:nvSpPr>
          <p:cNvPr id="10" name="Text Box 307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39596" y="0"/>
            <a:ext cx="6318404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35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b="1" kern="0" dirty="0" err="1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Картелизация</a:t>
            </a:r>
            <a:r>
              <a:rPr lang="ru-RU" altLang="ru-RU" sz="2400" b="1" kern="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 экономики</a:t>
            </a:r>
            <a:endParaRPr lang="ru-RU" altLang="ru-RU" sz="2400" b="1" kern="0" dirty="0">
              <a:solidFill>
                <a:srgbClr val="FFFFFF"/>
              </a:solidFill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6714690"/>
              </p:ext>
            </p:extLst>
          </p:nvPr>
        </p:nvGraphicFramePr>
        <p:xfrm>
          <a:off x="102993" y="2419731"/>
          <a:ext cx="6621162" cy="2515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8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800" y="51470"/>
            <a:ext cx="5112568" cy="418909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Проблемы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16632" y="771550"/>
            <a:ext cx="6552728" cy="43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 smtClean="0">
                <a:solidFill>
                  <a:srgbClr val="C00000"/>
                </a:solidFill>
              </a:rPr>
              <a:t>Большинство законопроектов, подготовленных               ФАС России во исполнение Национального плана </a:t>
            </a:r>
            <a:r>
              <a:rPr lang="ru-RU" sz="1750" b="1" kern="0" dirty="0">
                <a:solidFill>
                  <a:srgbClr val="C00000"/>
                </a:solidFill>
              </a:rPr>
              <a:t>развития </a:t>
            </a:r>
            <a:r>
              <a:rPr lang="ru-RU" sz="1750" b="1" kern="0" dirty="0" smtClean="0">
                <a:solidFill>
                  <a:srgbClr val="C00000"/>
                </a:solidFill>
              </a:rPr>
              <a:t>конкуренции, не принято.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>
                <a:solidFill>
                  <a:srgbClr val="C00000"/>
                </a:solidFill>
              </a:rPr>
              <a:t>Отсутствие прозрачного законодательного регулирования </a:t>
            </a:r>
            <a:r>
              <a:rPr lang="ru-RU" sz="1750" b="1" kern="0" dirty="0" smtClean="0">
                <a:solidFill>
                  <a:srgbClr val="C00000"/>
                </a:solidFill>
              </a:rPr>
              <a:t>тарифов.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 err="1" smtClean="0">
                <a:solidFill>
                  <a:srgbClr val="C00000"/>
                </a:solidFill>
              </a:rPr>
              <a:t>Картелизация</a:t>
            </a:r>
            <a:r>
              <a:rPr lang="ru-RU" sz="1750" b="1" kern="0" dirty="0" smtClean="0">
                <a:solidFill>
                  <a:srgbClr val="C00000"/>
                </a:solidFill>
              </a:rPr>
              <a:t> экономики.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 smtClean="0">
                <a:solidFill>
                  <a:srgbClr val="C00000"/>
                </a:solidFill>
              </a:rPr>
              <a:t>Низкие темпы приватизации.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 smtClean="0">
                <a:solidFill>
                  <a:srgbClr val="C00000"/>
                </a:solidFill>
              </a:rPr>
              <a:t>Нарушения на торгах носят массовый характер, в том числе при реализации Национальных проектов.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 smtClean="0">
                <a:solidFill>
                  <a:srgbClr val="C00000"/>
                </a:solidFill>
              </a:rPr>
              <a:t>Отсутствие правил недискриминационного доступа в газовой отрасли.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 smtClean="0">
                <a:solidFill>
                  <a:srgbClr val="C00000"/>
                </a:solidFill>
              </a:rPr>
              <a:t>Устаревшие правила недискриминационного </a:t>
            </a:r>
            <a:r>
              <a:rPr lang="ru-RU" sz="1750" b="1" kern="0" dirty="0">
                <a:solidFill>
                  <a:srgbClr val="C00000"/>
                </a:solidFill>
              </a:rPr>
              <a:t>доступа </a:t>
            </a:r>
            <a:r>
              <a:rPr lang="ru-RU" sz="1750" b="1" kern="0" dirty="0" smtClean="0">
                <a:solidFill>
                  <a:srgbClr val="C00000"/>
                </a:solidFill>
              </a:rPr>
              <a:t>к инфраструктуре </a:t>
            </a:r>
            <a:r>
              <a:rPr lang="ru-RU" sz="1750" b="1" kern="0" smtClean="0">
                <a:solidFill>
                  <a:srgbClr val="C00000"/>
                </a:solidFill>
              </a:rPr>
              <a:t>железнодорожного транспорта.</a:t>
            </a:r>
            <a:endParaRPr lang="ru-RU" sz="1750" b="1" kern="0" dirty="0" smtClean="0">
              <a:solidFill>
                <a:srgbClr val="C00000"/>
              </a:solidFill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endParaRPr lang="ru-RU" sz="1600" b="1" kern="0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16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6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924050"/>
            <a:ext cx="6780610" cy="3011091"/>
          </a:xfrm>
        </p:spPr>
        <p:txBody>
          <a:bodyPr/>
          <a:lstStyle/>
          <a:p>
            <a:pPr marL="257096" indent="-257096" algn="just"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</a:rPr>
              <a:t>Утвержден </a:t>
            </a:r>
            <a:r>
              <a:rPr lang="ru-RU" sz="1700" b="1" dirty="0">
                <a:solidFill>
                  <a:srgbClr val="002060"/>
                </a:solidFill>
              </a:rPr>
              <a:t>Национальный план </a:t>
            </a:r>
            <a:r>
              <a:rPr lang="ru-RU" sz="1700" dirty="0">
                <a:solidFill>
                  <a:srgbClr val="002060"/>
                </a:solidFill>
              </a:rPr>
              <a:t>развития конкуренции в </a:t>
            </a:r>
            <a:r>
              <a:rPr lang="ru-RU" sz="1700" dirty="0" smtClean="0">
                <a:solidFill>
                  <a:srgbClr val="002060"/>
                </a:solidFill>
              </a:rPr>
              <a:t>Российской Федерации </a:t>
            </a:r>
            <a:r>
              <a:rPr lang="ru-RU" sz="1700" dirty="0">
                <a:solidFill>
                  <a:srgbClr val="002060"/>
                </a:solidFill>
              </a:rPr>
              <a:t>на </a:t>
            </a:r>
            <a:r>
              <a:rPr lang="ru-RU" sz="1700" dirty="0" smtClean="0">
                <a:solidFill>
                  <a:srgbClr val="002060"/>
                </a:solidFill>
              </a:rPr>
              <a:t>2018 - 2020 годы.</a:t>
            </a:r>
            <a:endParaRPr lang="ru-RU" sz="1700" dirty="0">
              <a:solidFill>
                <a:srgbClr val="002060"/>
              </a:solidFill>
            </a:endParaRPr>
          </a:p>
          <a:p>
            <a:pPr marL="257096" indent="-257096" algn="just"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</a:rPr>
              <a:t>Правительством </a:t>
            </a:r>
            <a:r>
              <a:rPr lang="ru-RU" sz="1700" dirty="0" smtClean="0">
                <a:solidFill>
                  <a:srgbClr val="002060"/>
                </a:solidFill>
              </a:rPr>
              <a:t>Российской Федерации приняты          </a:t>
            </a:r>
            <a:r>
              <a:rPr lang="ru-RU" sz="1700" b="1" dirty="0" smtClean="0">
                <a:solidFill>
                  <a:srgbClr val="002060"/>
                </a:solidFill>
              </a:rPr>
              <a:t>«дорожные карты» по развитию </a:t>
            </a:r>
            <a:r>
              <a:rPr lang="ru-RU" sz="1700" b="1" dirty="0">
                <a:solidFill>
                  <a:srgbClr val="002060"/>
                </a:solidFill>
              </a:rPr>
              <a:t>конкуренции в различных отраслях экономики</a:t>
            </a:r>
            <a:r>
              <a:rPr lang="ru-RU" sz="1700" dirty="0">
                <a:solidFill>
                  <a:srgbClr val="002060"/>
                </a:solidFill>
              </a:rPr>
              <a:t>.</a:t>
            </a:r>
          </a:p>
          <a:p>
            <a:pPr marL="257096" indent="-257096" algn="just"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</a:rPr>
              <a:t>Состоялся </a:t>
            </a:r>
            <a:r>
              <a:rPr lang="ru-RU" sz="1700" b="1" dirty="0" smtClean="0">
                <a:solidFill>
                  <a:srgbClr val="002060"/>
                </a:solidFill>
              </a:rPr>
              <a:t>Государственный совет Российской Федерации </a:t>
            </a:r>
            <a:r>
              <a:rPr lang="ru-RU" sz="1700" b="1" dirty="0">
                <a:solidFill>
                  <a:srgbClr val="002060"/>
                </a:solidFill>
              </a:rPr>
              <a:t>по вопросам развития конкуренции</a:t>
            </a:r>
            <a:r>
              <a:rPr lang="ru-RU" sz="1700" dirty="0">
                <a:solidFill>
                  <a:srgbClr val="002060"/>
                </a:solidFill>
              </a:rPr>
              <a:t>, по итогам которого главам </a:t>
            </a:r>
            <a:r>
              <a:rPr lang="ru-RU" sz="1700" dirty="0" smtClean="0">
                <a:solidFill>
                  <a:srgbClr val="002060"/>
                </a:solidFill>
              </a:rPr>
              <a:t>субъектов Российской Федерации </a:t>
            </a:r>
            <a:r>
              <a:rPr lang="ru-RU" sz="1700" dirty="0">
                <a:solidFill>
                  <a:srgbClr val="002060"/>
                </a:solidFill>
              </a:rPr>
              <a:t>даны конкретные поручения.</a:t>
            </a:r>
          </a:p>
          <a:p>
            <a:pPr marL="257096" indent="-257096" algn="just">
              <a:defRPr/>
            </a:pPr>
            <a:endParaRPr lang="ru-RU" sz="2000" dirty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BB2D0A-4BA2-4A19-869F-2CD521152E08}" type="slidenum">
              <a:rPr lang="ru-RU" altLang="ru-RU" sz="1200">
                <a:solidFill>
                  <a:srgbClr val="FFFFFF"/>
                </a:solidFill>
              </a:rPr>
              <a:pPr/>
              <a:t>2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8800" y="816769"/>
            <a:ext cx="5151810" cy="1077194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indent="358766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600" kern="0" dirty="0">
                <a:solidFill>
                  <a:srgbClr val="008080"/>
                </a:solidFill>
                <a:latin typeface="Arial"/>
                <a:ea typeface="ＭＳ Ｐゴシック" charset="-128"/>
              </a:rPr>
              <a:t>Указ Президента </a:t>
            </a:r>
            <a:r>
              <a:rPr lang="ru-RU" sz="1600" kern="0" dirty="0" smtClean="0">
                <a:solidFill>
                  <a:srgbClr val="008080"/>
                </a:solidFill>
                <a:latin typeface="Arial"/>
                <a:ea typeface="ＭＳ Ｐゴシック" charset="-128"/>
              </a:rPr>
              <a:t>Российской Федерации                     от 21 декабря 2017 г. № 618 </a:t>
            </a:r>
            <a:r>
              <a:rPr lang="ru-RU" altLang="ru-RU" sz="1600" kern="0" dirty="0">
                <a:solidFill>
                  <a:srgbClr val="008080"/>
                </a:solidFill>
                <a:latin typeface="Arial"/>
                <a:ea typeface="ＭＳ Ｐゴシック" charset="-128"/>
              </a:rPr>
              <a:t>«Об основных направлениях государственной политики по развитию конкуренции</a:t>
            </a:r>
            <a:r>
              <a:rPr lang="ru-RU" altLang="ru-RU" sz="1600" kern="0" dirty="0" smtClean="0">
                <a:solidFill>
                  <a:srgbClr val="008080"/>
                </a:solidFill>
                <a:latin typeface="Arial"/>
                <a:ea typeface="ＭＳ Ｐゴシック" charset="-128"/>
              </a:rPr>
              <a:t>».</a:t>
            </a:r>
            <a:endParaRPr lang="ru-RU" altLang="ru-RU" sz="1600" kern="0" dirty="0">
              <a:solidFill>
                <a:srgbClr val="008080"/>
              </a:solidFill>
              <a:latin typeface="Arial"/>
              <a:ea typeface="ＭＳ Ｐゴシック" charset="-128"/>
            </a:endParaRPr>
          </a:p>
        </p:txBody>
      </p:sp>
      <p:pic>
        <p:nvPicPr>
          <p:cNvPr id="55301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293"/>
            <a:ext cx="1728788" cy="12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Заголовок 1"/>
          <p:cNvSpPr>
            <a:spLocks noGrp="1"/>
          </p:cNvSpPr>
          <p:nvPr>
            <p:ph type="title"/>
          </p:nvPr>
        </p:nvSpPr>
        <p:spPr>
          <a:xfrm>
            <a:off x="282977" y="-10716"/>
            <a:ext cx="6575024" cy="476251"/>
          </a:xfrm>
        </p:spPr>
        <p:txBody>
          <a:bodyPr/>
          <a:lstStyle/>
          <a:p>
            <a:pPr algn="r"/>
            <a:r>
              <a:rPr lang="ru-RU" altLang="ru-RU" sz="1800" b="1" dirty="0" smtClean="0">
                <a:solidFill>
                  <a:schemeClr val="bg1"/>
                </a:solidFill>
              </a:rPr>
              <a:t>Государственная политика по развитию конкуренции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976" y="4371950"/>
            <a:ext cx="660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800" b="1" kern="0" dirty="0" smtClean="0">
                <a:solidFill>
                  <a:srgbClr val="008080"/>
                </a:solidFill>
                <a:latin typeface="+mn-lt"/>
              </a:rPr>
              <a:t>Создана правовая основа для </a:t>
            </a:r>
            <a:r>
              <a:rPr lang="ru-RU" altLang="ru-RU" sz="1800" b="1" kern="0" dirty="0">
                <a:solidFill>
                  <a:srgbClr val="008080"/>
                </a:solidFill>
                <a:latin typeface="+mn-lt"/>
              </a:rPr>
              <a:t>развития </a:t>
            </a:r>
            <a:r>
              <a:rPr lang="ru-RU" altLang="ru-RU" sz="1800" b="1" kern="0" dirty="0" smtClean="0">
                <a:solidFill>
                  <a:srgbClr val="008080"/>
                </a:solidFill>
                <a:latin typeface="+mn-lt"/>
              </a:rPr>
              <a:t>конкуренции.</a:t>
            </a:r>
            <a:endParaRPr lang="ru-RU" sz="1800" dirty="0">
              <a:solidFill>
                <a:srgbClr val="0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053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800" y="51470"/>
            <a:ext cx="5112568" cy="418909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Проблемы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0" y="627534"/>
            <a:ext cx="662473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Медленное развертывание электронных систем сопоставления цен (фармацевтика, строительство, тарифы, государственный заказ).</a:t>
            </a:r>
            <a:endParaRPr lang="ru-RU" sz="1600" b="1" kern="0" dirty="0">
              <a:solidFill>
                <a:srgbClr val="C00000"/>
              </a:solidFill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Огосударствление финансового сектора.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Неконкурентное предоставление природных ресурсов хозяйствующим субъектам.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Отсутствие единых процедур по продаже государственного имущества (скрытые и (или) неконкурентные продажи).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Непрозрачность утверждения и исполнения инвестиционных программ субъектов естественных монополий и процедур закупок по Федеральному закону «</a:t>
            </a:r>
            <a:r>
              <a:rPr lang="ru-RU" sz="1600" b="1" dirty="0" smtClean="0">
                <a:solidFill>
                  <a:srgbClr val="C00000"/>
                </a:solidFill>
              </a:rPr>
              <a:t>О </a:t>
            </a:r>
            <a:r>
              <a:rPr lang="ru-RU" sz="1600" b="1" dirty="0">
                <a:solidFill>
                  <a:srgbClr val="C00000"/>
                </a:solidFill>
              </a:rPr>
              <a:t>закупках товаров, работ, услуг отдельными видами юридических лиц</a:t>
            </a:r>
            <a:r>
              <a:rPr lang="ru-RU" sz="1600" b="1" dirty="0" smtClean="0">
                <a:solidFill>
                  <a:srgbClr val="C00000"/>
                </a:solidFill>
              </a:rPr>
              <a:t>».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Отсутствие прозрачного законодательного регулирования тарифов.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endParaRPr lang="ru-RU" sz="1600" b="1" kern="0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16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24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249466" y="4955381"/>
            <a:ext cx="1600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2C2505-2E14-4945-BB80-30518302736B}" type="slidenum">
              <a:rPr lang="ru-RU" altLang="ru-RU" sz="12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16632" y="771550"/>
            <a:ext cx="6624737" cy="4166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ОСНОВНЫЕ ЗАДАЧИ:</a:t>
            </a:r>
            <a:endParaRPr lang="ru-RU" sz="2800" b="1" dirty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Исполнить в установленные сроки Указ Президента </a:t>
            </a:r>
            <a:r>
              <a:rPr lang="ru-RU" b="1" dirty="0">
                <a:solidFill>
                  <a:srgbClr val="002060"/>
                </a:solidFill>
              </a:rPr>
              <a:t>Российской </a:t>
            </a:r>
            <a:r>
              <a:rPr lang="ru-RU" b="1" dirty="0" smtClean="0">
                <a:solidFill>
                  <a:srgbClr val="002060"/>
                </a:solidFill>
              </a:rPr>
              <a:t>Федерации от </a:t>
            </a:r>
            <a:r>
              <a:rPr lang="ru-RU" b="1" dirty="0">
                <a:solidFill>
                  <a:srgbClr val="002060"/>
                </a:solidFill>
              </a:rPr>
              <a:t>21 декабря 2017 г</a:t>
            </a:r>
            <a:r>
              <a:rPr lang="ru-RU" b="1" dirty="0" smtClean="0">
                <a:solidFill>
                  <a:srgbClr val="002060"/>
                </a:solidFill>
              </a:rPr>
              <a:t>. № </a:t>
            </a:r>
            <a:r>
              <a:rPr lang="ru-RU" b="1" dirty="0">
                <a:solidFill>
                  <a:srgbClr val="002060"/>
                </a:solidFill>
              </a:rPr>
              <a:t>618 </a:t>
            </a:r>
            <a:r>
              <a:rPr lang="ru-RU" altLang="ru-RU" b="1" dirty="0">
                <a:solidFill>
                  <a:srgbClr val="002060"/>
                </a:solidFill>
              </a:rPr>
              <a:t>«Об </a:t>
            </a:r>
            <a:r>
              <a:rPr lang="ru-RU" altLang="ru-RU" b="1" dirty="0" smtClean="0">
                <a:solidFill>
                  <a:srgbClr val="002060"/>
                </a:solidFill>
              </a:rPr>
              <a:t>основных направлениях государственной </a:t>
            </a:r>
            <a:r>
              <a:rPr lang="ru-RU" altLang="ru-RU" b="1" dirty="0">
                <a:solidFill>
                  <a:srgbClr val="002060"/>
                </a:solidFill>
              </a:rPr>
              <a:t>политики по развитию конкуренции</a:t>
            </a:r>
            <a:r>
              <a:rPr lang="ru-RU" alt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 smtClean="0">
                <a:solidFill>
                  <a:srgbClr val="002060"/>
                </a:solidFill>
              </a:rPr>
              <a:t>и «дорожные карты» по развитию конкуренции.</a:t>
            </a:r>
            <a:endParaRPr lang="ru-RU" b="1" dirty="0">
              <a:solidFill>
                <a:srgbClr val="002060"/>
              </a:solidFill>
            </a:endParaRPr>
          </a:p>
          <a:p>
            <a:pPr algn="just">
              <a:spcBef>
                <a:spcPts val="120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Подготовить и принять новый Национальный план на 2021 - 2025 годы, который обеспечит развитие конкуренции в стране на федеральном, региональном и муниципальном уровнях.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88913" y="-42863"/>
            <a:ext cx="6597650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sz="2400" b="1" kern="0" dirty="0" smtClean="0">
                <a:solidFill>
                  <a:schemeClr val="bg1"/>
                </a:solidFill>
              </a:rPr>
              <a:t>Стратегия развития конкуренции</a:t>
            </a:r>
            <a:endParaRPr lang="ru-RU" sz="2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45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249466" y="4955381"/>
            <a:ext cx="1600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2C2505-2E14-4945-BB80-30518302736B}" type="slidenum">
              <a:rPr lang="ru-RU" altLang="ru-RU" sz="12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416" y="715061"/>
            <a:ext cx="6768575" cy="2077910"/>
          </a:xfrm>
        </p:spPr>
        <p:txBody>
          <a:bodyPr/>
          <a:lstStyle/>
          <a:p>
            <a:pPr algn="just">
              <a:spcBef>
                <a:spcPts val="40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002060"/>
                </a:solidFill>
              </a:rPr>
              <a:t>П</a:t>
            </a:r>
            <a:r>
              <a:rPr lang="ru-RU" sz="1400" dirty="0" smtClean="0">
                <a:solidFill>
                  <a:srgbClr val="002060"/>
                </a:solidFill>
              </a:rPr>
              <a:t>ринять </a:t>
            </a:r>
            <a:r>
              <a:rPr lang="ru-RU" sz="1400" dirty="0">
                <a:solidFill>
                  <a:srgbClr val="002060"/>
                </a:solidFill>
              </a:rPr>
              <a:t>исчерпывающие меры для своевременного </a:t>
            </a:r>
            <a:r>
              <a:rPr lang="ru-RU" sz="1400" dirty="0" smtClean="0">
                <a:solidFill>
                  <a:srgbClr val="002060"/>
                </a:solidFill>
              </a:rPr>
              <a:t>исполнения </a:t>
            </a:r>
            <a:r>
              <a:rPr lang="ru-RU" sz="1400" dirty="0">
                <a:solidFill>
                  <a:srgbClr val="002060"/>
                </a:solidFill>
              </a:rPr>
              <a:t>мероприятий Национального плана развития </a:t>
            </a:r>
            <a:r>
              <a:rPr lang="ru-RU" sz="1400" dirty="0" smtClean="0">
                <a:solidFill>
                  <a:srgbClr val="002060"/>
                </a:solidFill>
              </a:rPr>
              <a:t>конкуренции и «дорожных карт».</a:t>
            </a:r>
          </a:p>
          <a:p>
            <a:pPr algn="just">
              <a:spcBef>
                <a:spcPts val="40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002060"/>
                </a:solidFill>
              </a:rPr>
              <a:t>О</a:t>
            </a:r>
            <a:r>
              <a:rPr lang="ru-RU" sz="1400" dirty="0" smtClean="0">
                <a:solidFill>
                  <a:srgbClr val="002060"/>
                </a:solidFill>
              </a:rPr>
              <a:t>беспечить приоритет развития конкуренции при исполнении национальных проектов.</a:t>
            </a:r>
          </a:p>
          <a:p>
            <a:pPr algn="just">
              <a:spcBef>
                <a:spcPts val="40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Планирование и реализация национальных проектов должны обеспечивать возникновение и развитие конкуренции на товарных рынках.</a:t>
            </a:r>
          </a:p>
          <a:p>
            <a:pPr algn="just">
              <a:spcBef>
                <a:spcPts val="120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ru-RU" sz="1600" dirty="0" smtClean="0"/>
          </a:p>
          <a:p>
            <a:pPr marL="342900" indent="-342900" algn="just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342900" indent="-342900" algn="just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8640" y="-42530"/>
            <a:ext cx="6597352" cy="635000"/>
          </a:xfrm>
        </p:spPr>
        <p:txBody>
          <a:bodyPr/>
          <a:lstStyle/>
          <a:p>
            <a:pPr algn="r"/>
            <a:r>
              <a:rPr lang="ru-RU" altLang="ru-RU" sz="2400" b="1" dirty="0" smtClean="0">
                <a:solidFill>
                  <a:schemeClr val="bg1"/>
                </a:solidFill>
              </a:rPr>
              <a:t>Задачи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672" y="3886220"/>
            <a:ext cx="6309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+mn-lt"/>
                <a:ea typeface="Segoe UI Emoji" panose="020B0502040204020203" pitchFamily="34" charset="0"/>
              </a:rPr>
              <a:t>Без интеграции Национального плана развития конкуренции в Российской Федерации на 2018 – 2020 годы и Национальных проектов результатом может стать простое освоение бюджетных средств.</a:t>
            </a:r>
            <a:endParaRPr lang="ru-RU" sz="1600" b="1" dirty="0">
              <a:solidFill>
                <a:srgbClr val="C00000"/>
              </a:solidFill>
              <a:latin typeface="+mn-lt"/>
              <a:ea typeface="Segoe UI Emoji" panose="020B0502040204020203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82880" y="2571750"/>
            <a:ext cx="6646655" cy="131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17910" indent="-16073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75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642938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35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900113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25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157288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414463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</a:defRPr>
            </a:lvl6pPr>
            <a:lvl7pPr marL="1671638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</a:defRPr>
            </a:lvl7pPr>
            <a:lvl8pPr marL="1928813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</a:defRPr>
            </a:lvl8pPr>
            <a:lvl9pPr marL="2185988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ru-RU" altLang="ru-RU" sz="1400" b="1" kern="0" dirty="0" smtClean="0">
                <a:solidFill>
                  <a:srgbClr val="008080"/>
                </a:solidFill>
              </a:rPr>
              <a:t>Протокол совещания у Председателя Правительства Российской Федерации от 12 апреля 2019 г. № ДМ-П6-21пр: обеспечить безусловное исполнение </a:t>
            </a:r>
            <a:r>
              <a:rPr lang="ru-RU" altLang="ru-RU" sz="1400" kern="0" dirty="0" smtClean="0">
                <a:solidFill>
                  <a:srgbClr val="008080"/>
                </a:solidFill>
              </a:rPr>
              <a:t>мероприятий Национального плана развития конкуренции в Российской Федерации на 2018 - 2020 годы, а также «дорожной карты» по развитию конкуренции в отраслях экономики Российской Федерации. </a:t>
            </a:r>
          </a:p>
        </p:txBody>
      </p:sp>
      <p:pic>
        <p:nvPicPr>
          <p:cNvPr id="10" name="Picture 6" descr="ÐÐ°ÑÑÐ¸Ð½ÐºÐ¸ Ð¿Ð¾ Ð·Ð°Ð¿ÑÐ¾ÑÑ Ð²Ð°Ð¶Ð½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" y="4066365"/>
            <a:ext cx="484691" cy="48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30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E178E-071C-4C29-9F17-6E1B2EDBB070}" type="slidenum">
              <a:rPr lang="ru-RU" altLang="ru-RU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5365" name="Заголовок 1"/>
          <p:cNvSpPr>
            <a:spLocks noGrp="1"/>
          </p:cNvSpPr>
          <p:nvPr>
            <p:ph type="title"/>
          </p:nvPr>
        </p:nvSpPr>
        <p:spPr>
          <a:xfrm>
            <a:off x="137439" y="0"/>
            <a:ext cx="6751355" cy="476250"/>
          </a:xfrm>
        </p:spPr>
        <p:txBody>
          <a:bodyPr/>
          <a:lstStyle/>
          <a:p>
            <a:pPr algn="r"/>
            <a:r>
              <a:rPr lang="ru-RU" altLang="ru-RU" sz="1800" b="1" dirty="0" smtClean="0">
                <a:solidFill>
                  <a:schemeClr val="bg1"/>
                </a:solidFill>
              </a:rPr>
              <a:t>Выполнение «дорожных карт» по развитию конкуренции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82" y="3730004"/>
            <a:ext cx="792088" cy="118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48" y="712676"/>
            <a:ext cx="669674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«Дорожная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карта» по развитию конкуренции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в отраслях экономики Российской Федерации на 2018 - 2020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годы 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(распоряжение </a:t>
            </a:r>
            <a:r>
              <a:rPr lang="ru-RU" sz="1200" dirty="0">
                <a:solidFill>
                  <a:srgbClr val="008080"/>
                </a:solidFill>
                <a:latin typeface="+mn-lt"/>
              </a:rPr>
              <a:t>Правительства </a:t>
            </a:r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Российской Федерации </a:t>
            </a:r>
            <a:r>
              <a:rPr lang="ru-RU" sz="1200" dirty="0">
                <a:solidFill>
                  <a:srgbClr val="008080"/>
                </a:solidFill>
                <a:latin typeface="+mn-lt"/>
              </a:rPr>
              <a:t>от </a:t>
            </a:r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16 августа 2018 г. </a:t>
            </a:r>
            <a:r>
              <a:rPr lang="ru-RU" sz="1200" dirty="0">
                <a:solidFill>
                  <a:srgbClr val="008080"/>
                </a:solidFill>
                <a:latin typeface="+mn-lt"/>
              </a:rPr>
              <a:t>№ </a:t>
            </a:r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1697-р)</a:t>
            </a:r>
            <a:endParaRPr lang="ru-RU" sz="1200" dirty="0">
              <a:solidFill>
                <a:srgbClr val="008080"/>
              </a:solidFill>
              <a:latin typeface="+mn-lt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- в установленные сроки исполнено </a:t>
            </a:r>
            <a:r>
              <a:rPr lang="ru-RU" sz="1800" b="1" dirty="0" smtClean="0">
                <a:solidFill>
                  <a:srgbClr val="C00000"/>
                </a:solidFill>
                <a:latin typeface="+mn-lt"/>
              </a:rPr>
              <a:t>41,5%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 мероприятий.</a:t>
            </a:r>
          </a:p>
          <a:p>
            <a:pPr algn="just"/>
            <a:endParaRPr lang="ru-RU" sz="1600" dirty="0">
              <a:solidFill>
                <a:srgbClr val="333399"/>
              </a:solidFill>
              <a:latin typeface="+mn-lt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«Дорожная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карта» по развитию конкуренции в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здравоохранении</a:t>
            </a:r>
          </a:p>
          <a:p>
            <a:pPr algn="just"/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(распоряжение </a:t>
            </a:r>
            <a:r>
              <a:rPr lang="ru-RU" sz="1200" dirty="0">
                <a:solidFill>
                  <a:srgbClr val="008080"/>
                </a:solidFill>
                <a:latin typeface="+mn-lt"/>
              </a:rPr>
              <a:t>Правительства </a:t>
            </a:r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Российской Федерации </a:t>
            </a:r>
            <a:r>
              <a:rPr lang="ru-RU" sz="1200" dirty="0">
                <a:solidFill>
                  <a:srgbClr val="008080"/>
                </a:solidFill>
                <a:latin typeface="+mn-lt"/>
              </a:rPr>
              <a:t>от </a:t>
            </a:r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12 января 2018 г. № 9-р)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- в установленные сроки исполнено </a:t>
            </a:r>
            <a:r>
              <a:rPr lang="ru-RU" sz="1800" b="1" dirty="0" smtClean="0">
                <a:solidFill>
                  <a:srgbClr val="C00000"/>
                </a:solidFill>
                <a:latin typeface="+mn-lt"/>
              </a:rPr>
              <a:t>33,3%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мероприятий.</a:t>
            </a: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517187" y="3983920"/>
            <a:ext cx="6297270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spcAft>
                <a:spcPts val="900"/>
              </a:spcAft>
              <a:buNone/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Это тормозит развитие конкуренции, препятствует </a:t>
            </a:r>
            <a:r>
              <a:rPr lang="ru-RU" sz="1800" b="1" dirty="0" smtClean="0">
                <a:solidFill>
                  <a:srgbClr val="C00000"/>
                </a:solidFill>
              </a:rPr>
              <a:t>изменениям экономики Российской Федерации в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сторону </a:t>
            </a:r>
            <a:r>
              <a:rPr lang="ru-RU" sz="1800" b="1" dirty="0">
                <a:solidFill>
                  <a:srgbClr val="C00000"/>
                </a:solidFill>
              </a:rPr>
              <a:t>ее оздоровления и </a:t>
            </a:r>
            <a:r>
              <a:rPr lang="ru-RU" sz="1800" b="1" dirty="0" smtClean="0">
                <a:solidFill>
                  <a:srgbClr val="C00000"/>
                </a:solidFill>
              </a:rPr>
              <a:t>развития.</a:t>
            </a:r>
            <a:r>
              <a:rPr lang="ru-RU" altLang="ru-RU" sz="1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30" y="2933493"/>
            <a:ext cx="32403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8080"/>
                </a:solidFill>
                <a:latin typeface="+mn-lt"/>
              </a:rPr>
              <a:t>Высокая степень исполнения: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         Минфин России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         Минэнерго России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         Минтруд России 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7547" y="2922091"/>
            <a:ext cx="31004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C00000"/>
                </a:solidFill>
                <a:latin typeface="+mn-lt"/>
              </a:rPr>
              <a:t>Низкая степень исполнения: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333399"/>
                </a:solidFill>
                <a:latin typeface="+mn-lt"/>
              </a:rPr>
              <a:t>           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Минздрав России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        Минстрой России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        Минсельхоз России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14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F2D46F-9FA7-4E0F-9143-1F124C1A59D9}" type="slidenum">
              <a:rPr lang="ru-RU" altLang="ru-RU" sz="1200">
                <a:solidFill>
                  <a:srgbClr val="FFFFFF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860" y="1"/>
            <a:ext cx="6677025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ru-RU" sz="2300" b="1" kern="0" dirty="0">
              <a:solidFill>
                <a:srgbClr val="FFFFFF"/>
              </a:solidFill>
            </a:endParaRPr>
          </a:p>
        </p:txBody>
      </p:sp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215860" y="2053407"/>
            <a:ext cx="6625828" cy="299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58775" indent="4572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8080"/>
                </a:solidFill>
              </a:rPr>
              <a:t>100%</a:t>
            </a:r>
            <a:r>
              <a:rPr lang="ru-RU" altLang="ru-RU" sz="1600" dirty="0"/>
              <a:t>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субъектов Российской Федерации определили </a:t>
            </a:r>
            <a:r>
              <a:rPr lang="ru-RU" altLang="ru-RU" sz="1600" b="1" dirty="0">
                <a:solidFill>
                  <a:srgbClr val="002060"/>
                </a:solidFill>
              </a:rPr>
              <a:t>ключевые показатели развития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конкуренции.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marL="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1600" dirty="0">
              <a:solidFill>
                <a:srgbClr val="002060"/>
              </a:solidFill>
            </a:endParaRPr>
          </a:p>
          <a:p>
            <a:pPr marL="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8080"/>
                </a:solidFill>
              </a:rPr>
              <a:t>100% </a:t>
            </a:r>
            <a:r>
              <a:rPr lang="ru-RU" altLang="ru-RU" sz="1600" b="1" dirty="0">
                <a:solidFill>
                  <a:srgbClr val="002060"/>
                </a:solidFill>
              </a:rPr>
              <a:t>субъектов Российской Федерации внесли изменения в положения органов исполнительной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власти.</a:t>
            </a:r>
          </a:p>
          <a:p>
            <a:pPr marL="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1600" b="1" dirty="0" smtClean="0">
              <a:solidFill>
                <a:srgbClr val="002060"/>
              </a:solidFill>
            </a:endParaRPr>
          </a:p>
          <a:p>
            <a:pPr marL="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8080"/>
                </a:solidFill>
              </a:rPr>
              <a:t>100% </a:t>
            </a:r>
            <a:r>
              <a:rPr lang="ru-RU" altLang="ru-RU" sz="1600" b="1" dirty="0">
                <a:solidFill>
                  <a:srgbClr val="002060"/>
                </a:solidFill>
              </a:rPr>
              <a:t>субъектов Российской Федерации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приняли акты об организации системы внутреннего обеспечения соответствия требованиям антимонопольного законодательства.</a:t>
            </a:r>
            <a:endParaRPr lang="ru-RU" altLang="ru-RU" sz="1600" b="1" dirty="0" smtClean="0">
              <a:solidFill>
                <a:srgbClr val="00808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450"/>
              </a:spcAft>
              <a:buNone/>
              <a:defRPr/>
            </a:pPr>
            <a:r>
              <a:rPr lang="ru-RU" altLang="ru-RU" sz="1800" b="1" dirty="0" smtClean="0">
                <a:solidFill>
                  <a:srgbClr val="008080"/>
                </a:solidFill>
              </a:rPr>
              <a:t>Ведется </a:t>
            </a:r>
            <a:r>
              <a:rPr lang="ru-RU" altLang="ru-RU" sz="1800" b="1" dirty="0">
                <a:solidFill>
                  <a:srgbClr val="008080"/>
                </a:solidFill>
              </a:rPr>
              <a:t>работа по актуализации </a:t>
            </a:r>
            <a:r>
              <a:rPr lang="ru-RU" altLang="ru-RU" sz="1800" b="1" dirty="0" smtClean="0">
                <a:solidFill>
                  <a:srgbClr val="008080"/>
                </a:solidFill>
              </a:rPr>
              <a:t>региональных «дорожных карт» по развитию конкуренции.</a:t>
            </a:r>
            <a:endParaRPr lang="ru-RU" altLang="ru-RU" sz="1800" b="1" dirty="0">
              <a:solidFill>
                <a:srgbClr val="008080"/>
              </a:solidFill>
            </a:endParaRPr>
          </a:p>
        </p:txBody>
      </p:sp>
      <p:sp>
        <p:nvSpPr>
          <p:cNvPr id="3277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76250"/>
          </a:xfrm>
        </p:spPr>
        <p:txBody>
          <a:bodyPr/>
          <a:lstStyle/>
          <a:p>
            <a:pPr algn="r"/>
            <a:r>
              <a:rPr lang="ru-RU" altLang="ru-RU" sz="2100" b="1" dirty="0" smtClean="0">
                <a:solidFill>
                  <a:schemeClr val="bg1"/>
                </a:solidFill>
              </a:rPr>
              <a:t>Региональный аспект развития конкуренции</a:t>
            </a:r>
            <a:endParaRPr lang="ru-RU" altLang="ru-RU" sz="21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" y="658972"/>
            <a:ext cx="2331020" cy="1330721"/>
          </a:xfrm>
          <a:prstGeom prst="rect">
            <a:avLst/>
          </a:prstGeom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420888" y="915566"/>
            <a:ext cx="4420800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ru-RU" altLang="ru-RU" sz="1800" b="1" dirty="0" smtClean="0">
                <a:solidFill>
                  <a:srgbClr val="008080"/>
                </a:solidFill>
              </a:rPr>
              <a:t>Правительством Российской Федерации утвержден новый стандарт </a:t>
            </a:r>
            <a:r>
              <a:rPr lang="ru-RU" altLang="ru-RU" sz="1800" b="1" dirty="0">
                <a:solidFill>
                  <a:srgbClr val="008080"/>
                </a:solidFill>
              </a:rPr>
              <a:t>развития конкуренции в субъектах Российской </a:t>
            </a:r>
            <a:r>
              <a:rPr lang="ru-RU" altLang="ru-RU" sz="1800" b="1" dirty="0" smtClean="0">
                <a:solidFill>
                  <a:srgbClr val="008080"/>
                </a:solidFill>
              </a:rPr>
              <a:t>Федерации.</a:t>
            </a:r>
            <a:endParaRPr lang="ru-RU" altLang="ru-RU" sz="18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929D20-37D9-42C3-9533-FA89310E937C}" type="slidenum">
              <a:rPr lang="ru-RU" altLang="ru-RU" sz="1200">
                <a:solidFill>
                  <a:schemeClr val="bg1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3338"/>
            <a:ext cx="6677025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ru-RU" sz="2300" b="1" kern="0" dirty="0">
              <a:solidFill>
                <a:schemeClr val="accent3"/>
              </a:solidFill>
            </a:endParaRPr>
          </a:p>
        </p:txBody>
      </p:sp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58341" y="1235586"/>
            <a:ext cx="6618684" cy="352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количество нарушений антимонопольного законодательства со стороны органов власти снизилось на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14%.</a:t>
            </a:r>
          </a:p>
          <a:p>
            <a:pPr algn="just">
              <a:buFont typeface="Wingdings" pitchFamily="2" charset="2"/>
              <a:buChar char="ü"/>
            </a:pPr>
            <a:endParaRPr lang="ru-RU" altLang="ru-RU" sz="1600" dirty="0"/>
          </a:p>
          <a:p>
            <a:pPr algn="just">
              <a:buFont typeface="Wingdings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</a:rPr>
              <a:t>доля государственных закупок</a:t>
            </a:r>
            <a:r>
              <a:rPr lang="ru-RU" altLang="ru-RU" sz="1600" dirty="0">
                <a:solidFill>
                  <a:srgbClr val="002060"/>
                </a:solidFill>
              </a:rPr>
              <a:t>, участниками которых </a:t>
            </a:r>
            <a:r>
              <a:rPr lang="ru-RU" altLang="ru-RU" sz="1600" dirty="0" smtClean="0">
                <a:solidFill>
                  <a:srgbClr val="002060"/>
                </a:solidFill>
              </a:rPr>
              <a:t>               являются </a:t>
            </a:r>
            <a:r>
              <a:rPr lang="ru-RU" altLang="ru-RU" sz="1600" dirty="0">
                <a:solidFill>
                  <a:srgbClr val="002060"/>
                </a:solidFill>
              </a:rPr>
              <a:t>только субъекты малого предпринимательства </a:t>
            </a:r>
            <a:r>
              <a:rPr lang="ru-RU" altLang="ru-RU" sz="1600" dirty="0" smtClean="0">
                <a:solidFill>
                  <a:srgbClr val="002060"/>
                </a:solidFill>
              </a:rPr>
              <a:t>                     и </a:t>
            </a:r>
            <a:r>
              <a:rPr lang="ru-RU" altLang="ru-RU" sz="1600" dirty="0">
                <a:solidFill>
                  <a:srgbClr val="002060"/>
                </a:solidFill>
              </a:rPr>
              <a:t>социально ориентированные некоммерческие организации, составила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29,7%</a:t>
            </a:r>
            <a:r>
              <a:rPr lang="ru-RU" altLang="ru-RU" sz="1600" dirty="0" smtClean="0"/>
              <a:t> </a:t>
            </a:r>
            <a:r>
              <a:rPr lang="ru-RU" altLang="ru-RU" sz="1200" dirty="0" smtClean="0">
                <a:solidFill>
                  <a:srgbClr val="002060"/>
                </a:solidFill>
              </a:rPr>
              <a:t>(</a:t>
            </a:r>
            <a:r>
              <a:rPr lang="ru-RU" altLang="ru-RU" sz="1200" dirty="0">
                <a:solidFill>
                  <a:srgbClr val="002060"/>
                </a:solidFill>
              </a:rPr>
              <a:t>при целевом показателе </a:t>
            </a:r>
            <a:r>
              <a:rPr lang="ru-RU" altLang="ru-RU" sz="1200" dirty="0" smtClean="0">
                <a:solidFill>
                  <a:srgbClr val="002060"/>
                </a:solidFill>
              </a:rPr>
              <a:t>Национального плана развития конкуренции к </a:t>
            </a:r>
            <a:r>
              <a:rPr lang="ru-RU" altLang="ru-RU" sz="1200" dirty="0">
                <a:solidFill>
                  <a:srgbClr val="002060"/>
                </a:solidFill>
              </a:rPr>
              <a:t>2020 </a:t>
            </a:r>
            <a:r>
              <a:rPr lang="ru-RU" altLang="ru-RU" sz="1200" dirty="0" smtClean="0">
                <a:solidFill>
                  <a:srgbClr val="002060"/>
                </a:solidFill>
              </a:rPr>
              <a:t>году - </a:t>
            </a:r>
            <a:r>
              <a:rPr lang="ru-RU" altLang="ru-RU" sz="1200" dirty="0">
                <a:solidFill>
                  <a:srgbClr val="002060"/>
                </a:solidFill>
              </a:rPr>
              <a:t>31</a:t>
            </a:r>
            <a:r>
              <a:rPr lang="ru-RU" altLang="ru-RU" sz="1200" dirty="0" smtClean="0">
                <a:solidFill>
                  <a:srgbClr val="002060"/>
                </a:solidFill>
              </a:rPr>
              <a:t>%).</a:t>
            </a:r>
          </a:p>
          <a:p>
            <a:pPr algn="just">
              <a:buFont typeface="Wingdings" pitchFamily="2" charset="2"/>
              <a:buChar char="ü"/>
            </a:pPr>
            <a:endParaRPr lang="ru-RU" altLang="ru-RU" sz="16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доля закупок отдельными видами юридических лиц у субъектов малого и среднего предпринимательства составила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12,1%</a:t>
            </a:r>
            <a:r>
              <a:rPr lang="ru-RU" altLang="ru-RU" sz="1600" b="1" dirty="0" smtClean="0"/>
              <a:t> </a:t>
            </a:r>
            <a:r>
              <a:rPr lang="ru-RU" altLang="ru-RU" sz="1200" dirty="0"/>
              <a:t>(</a:t>
            </a:r>
            <a:r>
              <a:rPr lang="ru-RU" altLang="ru-RU" sz="1200" dirty="0">
                <a:solidFill>
                  <a:srgbClr val="002060"/>
                </a:solidFill>
              </a:rPr>
              <a:t>при целевом показателе Национального плана развития конкуренции к 2020 </a:t>
            </a:r>
            <a:r>
              <a:rPr lang="ru-RU" altLang="ru-RU" sz="1200" dirty="0" smtClean="0">
                <a:solidFill>
                  <a:srgbClr val="002060"/>
                </a:solidFill>
              </a:rPr>
              <a:t>году - 18%).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ru-RU" altLang="ru-RU" sz="1700" dirty="0"/>
          </a:p>
        </p:txBody>
      </p:sp>
      <p:sp>
        <p:nvSpPr>
          <p:cNvPr id="11269" name="Заголовок 1"/>
          <p:cNvSpPr>
            <a:spLocks noGrp="1"/>
          </p:cNvSpPr>
          <p:nvPr>
            <p:ph type="title"/>
          </p:nvPr>
        </p:nvSpPr>
        <p:spPr>
          <a:xfrm>
            <a:off x="747712" y="0"/>
            <a:ext cx="5948363" cy="476250"/>
          </a:xfrm>
        </p:spPr>
        <p:txBody>
          <a:bodyPr/>
          <a:lstStyle/>
          <a:p>
            <a:pPr algn="r"/>
            <a:r>
              <a:rPr lang="ru-RU" altLang="ru-RU" sz="2400" b="1" dirty="0">
                <a:solidFill>
                  <a:schemeClr val="bg1"/>
                </a:solidFill>
              </a:rPr>
              <a:t>Ключевые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показатели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322659" y="673894"/>
            <a:ext cx="6310313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8080"/>
                </a:solidFill>
              </a:rPr>
              <a:t>Итоги 2018 года:</a:t>
            </a:r>
          </a:p>
        </p:txBody>
      </p:sp>
    </p:spTree>
    <p:extLst>
      <p:ext uri="{BB962C8B-B14F-4D97-AF65-F5344CB8AC3E}">
        <p14:creationId xmlns:p14="http://schemas.microsoft.com/office/powerpoint/2010/main" val="7320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17C05F-AA6E-492B-8C78-6A589DB8F2DC}" type="slidenum">
              <a:rPr lang="ru-RU" altLang="ru-RU" sz="1200">
                <a:solidFill>
                  <a:srgbClr val="FFFFFF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3338"/>
            <a:ext cx="6677025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ru-RU" sz="2300" b="1" kern="0" dirty="0">
              <a:solidFill>
                <a:srgbClr val="FFFFFF"/>
              </a:solidFill>
            </a:endParaRP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55960" y="681038"/>
            <a:ext cx="6721078" cy="41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8080"/>
                </a:solidFill>
              </a:rPr>
              <a:t>В первом чтении в </a:t>
            </a:r>
            <a:r>
              <a:rPr lang="ru-RU" altLang="ru-RU" sz="1800" b="1" dirty="0" smtClean="0">
                <a:solidFill>
                  <a:srgbClr val="008080"/>
                </a:solidFill>
              </a:rPr>
              <a:t>Государственной Думе Российской Федерации </a:t>
            </a:r>
            <a:r>
              <a:rPr lang="ru-RU" altLang="ru-RU" sz="1800" b="1" dirty="0">
                <a:solidFill>
                  <a:srgbClr val="008080"/>
                </a:solidFill>
              </a:rPr>
              <a:t>принят законопроект: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</a:rPr>
              <a:t>  о </a:t>
            </a:r>
            <a:r>
              <a:rPr lang="ru-RU" altLang="ru-RU" sz="1600" dirty="0">
                <a:solidFill>
                  <a:srgbClr val="002060"/>
                </a:solidFill>
              </a:rPr>
              <a:t>запрете на создание унитарных предприятий на конкурентных </a:t>
            </a:r>
            <a:r>
              <a:rPr lang="ru-RU" altLang="ru-RU" sz="1600" dirty="0" smtClean="0">
                <a:solidFill>
                  <a:srgbClr val="002060"/>
                </a:solidFill>
              </a:rPr>
              <a:t>рынках.</a:t>
            </a:r>
            <a:endParaRPr lang="ru-RU" altLang="ru-RU" sz="1600" b="1" dirty="0">
              <a:solidFill>
                <a:srgbClr val="3C8C93"/>
              </a:solidFill>
            </a:endParaRPr>
          </a:p>
          <a:p>
            <a:pPr algn="just">
              <a:spcBef>
                <a:spcPts val="600"/>
              </a:spcBef>
              <a:buFontTx/>
              <a:buNone/>
            </a:pPr>
            <a:r>
              <a:rPr lang="ru-RU" altLang="ru-RU" sz="1800" b="1" dirty="0">
                <a:solidFill>
                  <a:srgbClr val="008080"/>
                </a:solidFill>
              </a:rPr>
              <a:t>Внесены в Правительство </a:t>
            </a:r>
            <a:r>
              <a:rPr lang="ru-RU" altLang="ru-RU" sz="1800" b="1" dirty="0" smtClean="0">
                <a:solidFill>
                  <a:srgbClr val="008080"/>
                </a:solidFill>
              </a:rPr>
              <a:t>Российской Федерации </a:t>
            </a:r>
            <a:r>
              <a:rPr lang="ru-RU" altLang="ru-RU" sz="1800" b="1" dirty="0">
                <a:solidFill>
                  <a:srgbClr val="008080"/>
                </a:solidFill>
              </a:rPr>
              <a:t>законопроекты:</a:t>
            </a:r>
          </a:p>
          <a:p>
            <a:pPr algn="just">
              <a:lnSpc>
                <a:spcPts val="225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200" dirty="0">
                <a:solidFill>
                  <a:srgbClr val="002060"/>
                </a:solidFill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200" dirty="0" smtClean="0">
                <a:solidFill>
                  <a:srgbClr val="002060"/>
                </a:solidFill>
              </a:rPr>
              <a:t>«пятый (цифровой) </a:t>
            </a:r>
            <a:r>
              <a:rPr lang="ru-RU" altLang="ru-RU" sz="1200" dirty="0">
                <a:solidFill>
                  <a:srgbClr val="002060"/>
                </a:solidFill>
              </a:rPr>
              <a:t>антимонопольный </a:t>
            </a:r>
            <a:r>
              <a:rPr lang="ru-RU" altLang="ru-RU" sz="1200" dirty="0" smtClean="0">
                <a:solidFill>
                  <a:srgbClr val="002060"/>
                </a:solidFill>
              </a:rPr>
              <a:t>пакет»;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algn="just">
              <a:lnSpc>
                <a:spcPts val="225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200" dirty="0" smtClean="0">
                <a:solidFill>
                  <a:srgbClr val="002060"/>
                </a:solidFill>
              </a:rPr>
              <a:t>   о </a:t>
            </a:r>
            <a:r>
              <a:rPr lang="ru-RU" altLang="ru-RU" sz="1200" dirty="0">
                <a:solidFill>
                  <a:srgbClr val="002060"/>
                </a:solidFill>
              </a:rPr>
              <a:t>реформировании правового регулирования естественных </a:t>
            </a:r>
            <a:r>
              <a:rPr lang="ru-RU" altLang="ru-RU" sz="1200" dirty="0" smtClean="0">
                <a:solidFill>
                  <a:srgbClr val="002060"/>
                </a:solidFill>
              </a:rPr>
              <a:t>монополий;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algn="just">
              <a:lnSpc>
                <a:spcPts val="225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200" dirty="0" smtClean="0">
                <a:solidFill>
                  <a:srgbClr val="002060"/>
                </a:solidFill>
              </a:rPr>
              <a:t>   об </a:t>
            </a:r>
            <a:r>
              <a:rPr lang="ru-RU" altLang="ru-RU" sz="1200" dirty="0">
                <a:solidFill>
                  <a:srgbClr val="002060"/>
                </a:solidFill>
              </a:rPr>
              <a:t>основах государственного регулирования цен (тарифов</a:t>
            </a:r>
            <a:r>
              <a:rPr lang="ru-RU" altLang="ru-RU" sz="1200" dirty="0" smtClean="0">
                <a:solidFill>
                  <a:srgbClr val="002060"/>
                </a:solidFill>
              </a:rPr>
              <a:t>);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algn="just">
              <a:lnSpc>
                <a:spcPts val="225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200" dirty="0" smtClean="0">
                <a:solidFill>
                  <a:srgbClr val="002060"/>
                </a:solidFill>
              </a:rPr>
              <a:t>   о </a:t>
            </a:r>
            <a:r>
              <a:rPr lang="ru-RU" altLang="ru-RU" sz="1200" dirty="0">
                <a:solidFill>
                  <a:srgbClr val="002060"/>
                </a:solidFill>
              </a:rPr>
              <a:t>возможности Правительства </a:t>
            </a:r>
            <a:r>
              <a:rPr lang="ru-RU" altLang="ru-RU" sz="1200" dirty="0" smtClean="0">
                <a:solidFill>
                  <a:srgbClr val="002060"/>
                </a:solidFill>
              </a:rPr>
              <a:t>Российской Федерации </a:t>
            </a:r>
            <a:r>
              <a:rPr lang="ru-RU" altLang="ru-RU" sz="1200" dirty="0">
                <a:solidFill>
                  <a:srgbClr val="002060"/>
                </a:solidFill>
              </a:rPr>
              <a:t>в интересах жизни и здоровья граждан разрешить использование результатов интеллектуальной деятельности без согласия </a:t>
            </a:r>
            <a:r>
              <a:rPr lang="ru-RU" altLang="ru-RU" sz="1200" dirty="0" smtClean="0">
                <a:solidFill>
                  <a:srgbClr val="002060"/>
                </a:solidFill>
              </a:rPr>
              <a:t>патентообладателя;</a:t>
            </a:r>
          </a:p>
          <a:p>
            <a:pPr algn="just">
              <a:lnSpc>
                <a:spcPts val="225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200" dirty="0">
                <a:solidFill>
                  <a:srgbClr val="002060"/>
                </a:solidFill>
              </a:rPr>
              <a:t> </a:t>
            </a:r>
            <a:r>
              <a:rPr lang="ru-RU" altLang="ru-RU" sz="1200" dirty="0" smtClean="0">
                <a:solidFill>
                  <a:srgbClr val="002060"/>
                </a:solidFill>
              </a:rPr>
              <a:t>  об установлении правового регулирования системы внутреннего обеспечения соответствия требованиям антимонопольного законодательства.</a:t>
            </a:r>
            <a:endParaRPr lang="ru-RU" altLang="ru-RU" sz="1200" b="1" dirty="0">
              <a:solidFill>
                <a:srgbClr val="008080"/>
              </a:solidFill>
            </a:endParaRPr>
          </a:p>
        </p:txBody>
      </p:sp>
      <p:sp>
        <p:nvSpPr>
          <p:cNvPr id="1331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76250"/>
          </a:xfrm>
        </p:spPr>
        <p:txBody>
          <a:bodyPr/>
          <a:lstStyle/>
          <a:p>
            <a:pPr algn="r"/>
            <a:r>
              <a:rPr lang="ru-RU" altLang="ru-RU" sz="2100" b="1">
                <a:solidFill>
                  <a:schemeClr val="bg1"/>
                </a:solidFill>
              </a:rPr>
              <a:t>Законопроектная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0597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213123" y="33338"/>
            <a:ext cx="6668690" cy="421481"/>
          </a:xfrm>
        </p:spPr>
        <p:txBody>
          <a:bodyPr/>
          <a:lstStyle/>
          <a:p>
            <a:pPr algn="r"/>
            <a:r>
              <a:rPr lang="ru-RU" altLang="ru-RU" sz="2400" b="1">
                <a:solidFill>
                  <a:schemeClr val="bg1"/>
                </a:solidFill>
              </a:rPr>
              <a:t>Правила недискриминационного доступа</a:t>
            </a:r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C9A32C-8429-4297-916E-85A3B774B8FC}" type="slidenum">
              <a:rPr lang="ru-RU" altLang="ru-RU" sz="1200">
                <a:solidFill>
                  <a:schemeClr val="bg1"/>
                </a:solidFill>
                <a:ea typeface="MS PGothic" panose="020B0600070205080204" pitchFamily="34" charset="-128"/>
              </a:rPr>
              <a:pPr/>
              <a:t>8</a:t>
            </a:fld>
            <a:endParaRPr lang="ru-RU" altLang="ru-RU" sz="120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795337"/>
            <a:ext cx="6777038" cy="4254104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sz="1600" b="1" dirty="0" smtClean="0"/>
              <a:t>   </a:t>
            </a:r>
            <a:r>
              <a:rPr lang="ru-RU" sz="1600" b="1" dirty="0" smtClean="0">
                <a:solidFill>
                  <a:srgbClr val="002060"/>
                </a:solidFill>
              </a:rPr>
              <a:t>Утверждены: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rgbClr val="008080"/>
                </a:solidFill>
              </a:rPr>
              <a:t>правила </a:t>
            </a:r>
            <a:r>
              <a:rPr lang="ru-RU" sz="1600" b="1" dirty="0">
                <a:solidFill>
                  <a:srgbClr val="008080"/>
                </a:solidFill>
              </a:rPr>
              <a:t>недискриминационного доступа на товарный рынок услуг общедоступной почтовой связи</a:t>
            </a:r>
          </a:p>
          <a:p>
            <a:pPr marL="0" indent="0" algn="just">
              <a:buNone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(постановление </a:t>
            </a:r>
            <a:r>
              <a:rPr lang="ru-RU" sz="1200" dirty="0">
                <a:solidFill>
                  <a:srgbClr val="002060"/>
                </a:solidFill>
              </a:rPr>
              <a:t>Правительства </a:t>
            </a:r>
            <a:r>
              <a:rPr lang="ru-RU" sz="1200" dirty="0" smtClean="0">
                <a:solidFill>
                  <a:srgbClr val="002060"/>
                </a:solidFill>
              </a:rPr>
              <a:t>Российской Федерации </a:t>
            </a:r>
            <a:r>
              <a:rPr lang="ru-RU" sz="1200" dirty="0">
                <a:solidFill>
                  <a:srgbClr val="002060"/>
                </a:solidFill>
              </a:rPr>
              <a:t>от </a:t>
            </a:r>
            <a:r>
              <a:rPr lang="ru-RU" sz="1200" dirty="0" smtClean="0">
                <a:solidFill>
                  <a:srgbClr val="002060"/>
                </a:solidFill>
              </a:rPr>
              <a:t>22 декабря 2018 г. № 1640);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rgbClr val="008080"/>
                </a:solidFill>
              </a:rPr>
              <a:t>правила </a:t>
            </a:r>
            <a:r>
              <a:rPr lang="ru-RU" sz="1600" b="1" dirty="0">
                <a:solidFill>
                  <a:srgbClr val="008080"/>
                </a:solidFill>
              </a:rPr>
              <a:t>недискриминационного доступа в </a:t>
            </a:r>
            <a:r>
              <a:rPr lang="ru-RU" sz="1600" b="1" dirty="0" smtClean="0">
                <a:solidFill>
                  <a:srgbClr val="008080"/>
                </a:solidFill>
              </a:rPr>
              <a:t>сфере теплоснабжения</a:t>
            </a:r>
            <a:endParaRPr lang="ru-RU" altLang="ru-RU" sz="1600" dirty="0">
              <a:solidFill>
                <a:srgbClr val="008080"/>
              </a:solidFill>
            </a:endParaRPr>
          </a:p>
          <a:p>
            <a:pPr marL="0" indent="0" algn="just">
              <a:buNone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(постановление </a:t>
            </a:r>
            <a:r>
              <a:rPr lang="ru-RU" sz="1200" dirty="0">
                <a:solidFill>
                  <a:srgbClr val="002060"/>
                </a:solidFill>
              </a:rPr>
              <a:t>Правительства </a:t>
            </a:r>
            <a:r>
              <a:rPr lang="ru-RU" sz="1200" dirty="0" smtClean="0">
                <a:solidFill>
                  <a:srgbClr val="002060"/>
                </a:solidFill>
              </a:rPr>
              <a:t>Российской Федерации </a:t>
            </a:r>
            <a:r>
              <a:rPr lang="ru-RU" sz="1200" dirty="0">
                <a:solidFill>
                  <a:srgbClr val="002060"/>
                </a:solidFill>
              </a:rPr>
              <a:t>от </a:t>
            </a:r>
            <a:r>
              <a:rPr lang="ru-RU" sz="1200" dirty="0" smtClean="0">
                <a:solidFill>
                  <a:srgbClr val="002060"/>
                </a:solidFill>
              </a:rPr>
              <a:t>5 июля 2018 г. № 787).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</a:rPr>
              <a:t>  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Внесены в Правительство Российской Федерации проекты: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8080"/>
                </a:solidFill>
              </a:rPr>
              <a:t>правил </a:t>
            </a:r>
            <a:r>
              <a:rPr lang="ru-RU" altLang="ru-RU" sz="1600" b="1" dirty="0">
                <a:solidFill>
                  <a:srgbClr val="008080"/>
                </a:solidFill>
              </a:rPr>
              <a:t>недискриминационного доступа к услугам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по </a:t>
            </a:r>
            <a:r>
              <a:rPr lang="ru-RU" altLang="ru-RU" sz="1600" b="1" dirty="0">
                <a:solidFill>
                  <a:srgbClr val="008080"/>
                </a:solidFill>
              </a:rPr>
              <a:t>транспортировке газа по магистральным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газопроводам;</a:t>
            </a:r>
            <a:endParaRPr lang="ru-RU" altLang="ru-RU" sz="1600" dirty="0" smtClean="0">
              <a:solidFill>
                <a:srgbClr val="00808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8080"/>
                </a:solidFill>
              </a:rPr>
              <a:t>правил </a:t>
            </a:r>
            <a:r>
              <a:rPr lang="ru-RU" altLang="ru-RU" sz="1600" b="1" dirty="0">
                <a:solidFill>
                  <a:srgbClr val="008080"/>
                </a:solidFill>
              </a:rPr>
              <a:t>недискриминационного доступа к услугам подземного хранения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газа;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8080"/>
                </a:solidFill>
              </a:rPr>
              <a:t>правил </a:t>
            </a:r>
            <a:r>
              <a:rPr lang="ru-RU" altLang="ru-RU" sz="1600" b="1" dirty="0">
                <a:solidFill>
                  <a:srgbClr val="008080"/>
                </a:solidFill>
              </a:rPr>
              <a:t>подключения (технологического присоединения) к магистральным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газопроводам.</a:t>
            </a:r>
            <a:endParaRPr lang="ru-RU" altLang="ru-RU" sz="1600" b="1" dirty="0">
              <a:solidFill>
                <a:srgbClr val="008080"/>
              </a:solidFill>
            </a:endParaRPr>
          </a:p>
          <a:p>
            <a:pPr algn="just">
              <a:buFontTx/>
              <a:buChar char="-"/>
              <a:defRPr/>
            </a:pPr>
            <a:endParaRPr lang="ru-RU" sz="13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0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-58293" y="100203"/>
            <a:ext cx="6858000" cy="45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500" tIns="33750" rIns="67500" bIns="3375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1650"/>
              </a:lnSpc>
              <a:buSzPct val="45000"/>
            </a:pPr>
            <a:r>
              <a:rPr lang="ru-RU" sz="2400" b="1" kern="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ru-RU" sz="2000" b="1" kern="0" dirty="0">
                <a:solidFill>
                  <a:schemeClr val="bg1"/>
                </a:solidFill>
              </a:rPr>
              <a:t>Тарифное </a:t>
            </a:r>
            <a:r>
              <a:rPr lang="ru-RU" sz="2000" b="1" kern="0" dirty="0" smtClean="0">
                <a:solidFill>
                  <a:schemeClr val="bg1"/>
                </a:solidFill>
              </a:rPr>
              <a:t>регулирование</a:t>
            </a:r>
            <a:endParaRPr lang="ru-RU" sz="2000" b="1" kern="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fld id="{9C0B33A0-2D83-4904-8E04-062BF1EF93B9}" type="slidenum">
              <a:rPr lang="ru-RU" sz="1200">
                <a:solidFill>
                  <a:srgbClr val="FFFFFF"/>
                </a:solidFill>
              </a:rPr>
              <a:pPr/>
              <a:t>9</a:t>
            </a:fld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11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7" y="892316"/>
            <a:ext cx="1143771" cy="98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0768" y="843558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8080"/>
                </a:solidFill>
                <a:latin typeface="+mn-lt"/>
              </a:rPr>
              <a:t>П</a:t>
            </a:r>
            <a:r>
              <a:rPr lang="ru-RU" sz="2000" b="1" dirty="0" smtClean="0">
                <a:solidFill>
                  <a:srgbClr val="008080"/>
                </a:solidFill>
                <a:latin typeface="+mn-lt"/>
              </a:rPr>
              <a:t>ринцип долгосрочного тарифного регулирования распространен на все сферы регулирования.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632" y="2213164"/>
            <a:ext cx="666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8080"/>
                </a:solidFill>
                <a:latin typeface="+mn-lt"/>
              </a:rPr>
              <a:t>Устранены возможности для превышения предельного уровня тарифов в субъектах Российской Федерации.</a:t>
            </a:r>
            <a:endParaRPr lang="ru-RU" sz="20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126" y="343584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8080"/>
                </a:solidFill>
                <a:latin typeface="+mn-lt"/>
              </a:rPr>
              <a:t>Внедрен принцип ценового и тарифного регулирования, стимулирующий организации к сокращению издержек.</a:t>
            </a:r>
            <a:endParaRPr lang="ru-RU" sz="2000" b="1" dirty="0">
              <a:solidFill>
                <a:srgbClr val="0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56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28691</TotalTime>
  <Words>1868</Words>
  <Application>Microsoft Office PowerPoint</Application>
  <PresentationFormat>Произвольный</PresentationFormat>
  <Paragraphs>220</Paragraphs>
  <Slides>21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MS PGothic</vt:lpstr>
      <vt:lpstr>MS PGothic</vt:lpstr>
      <vt:lpstr>Arial</vt:lpstr>
      <vt:lpstr>Mangal</vt:lpstr>
      <vt:lpstr>Segoe UI Emoji</vt:lpstr>
      <vt:lpstr>Times New Roman</vt:lpstr>
      <vt:lpstr>Wingdings</vt:lpstr>
      <vt:lpstr>2_Оформление по умолчанию</vt:lpstr>
      <vt:lpstr>Презентация PowerPoint</vt:lpstr>
      <vt:lpstr>Государственная политика по развитию конкуренции</vt:lpstr>
      <vt:lpstr>Задачи</vt:lpstr>
      <vt:lpstr>Выполнение «дорожных карт» по развитию конкуренции</vt:lpstr>
      <vt:lpstr>Региональный аспект развития конкуренции</vt:lpstr>
      <vt:lpstr>Ключевые показатели</vt:lpstr>
      <vt:lpstr>Законопроектная работа</vt:lpstr>
      <vt:lpstr>Правила недискриминационного доступа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Инновационные подходы при анализе сделок </vt:lpstr>
      <vt:lpstr>Международное сотрудничество</vt:lpstr>
      <vt:lpstr>Малое предпринимательство</vt:lpstr>
      <vt:lpstr>Презентация PowerPoint</vt:lpstr>
      <vt:lpstr>Проблемы</vt:lpstr>
      <vt:lpstr>Проблемы</vt:lpstr>
      <vt:lpstr>Стратегия развития конкуренции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Самолысов П.В.</dc:creator>
  <cp:lastModifiedBy>Царева Е.П.</cp:lastModifiedBy>
  <cp:revision>1607</cp:revision>
  <cp:lastPrinted>2019-08-22T12:14:26Z</cp:lastPrinted>
  <dcterms:created xsi:type="dcterms:W3CDTF">2012-02-14T15:20:51Z</dcterms:created>
  <dcterms:modified xsi:type="dcterms:W3CDTF">2019-08-30T10:08:28Z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