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0" r:id="rId2"/>
    <p:sldId id="276" r:id="rId3"/>
    <p:sldId id="281" r:id="rId4"/>
    <p:sldId id="278" r:id="rId5"/>
    <p:sldId id="270" r:id="rId6"/>
    <p:sldId id="267" r:id="rId7"/>
    <p:sldId id="269" r:id="rId8"/>
    <p:sldId id="277" r:id="rId9"/>
    <p:sldId id="280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dPt>
            <c:idx val="0"/>
            <c:bubble3D val="0"/>
            <c:spPr>
              <a:solidFill>
                <a:srgbClr val="006666"/>
              </a:solidFill>
            </c:spPr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</c:dPt>
          <c:dLbls>
            <c:numFmt formatCode="General" sourceLinked="0"/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 обращений</c:v>
                </c:pt>
                <c:pt idx="1">
                  <c:v>Количество решений об отказе</c:v>
                </c:pt>
                <c:pt idx="2">
                  <c:v>Количество возбужденных дел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531</c:v>
                </c:pt>
                <c:pt idx="1">
                  <c:v>229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8273919856858012"/>
          <c:y val="0.34766376598520671"/>
          <c:w val="0.30488400898925461"/>
          <c:h val="0.40413019019418911"/>
        </c:manualLayout>
      </c:layout>
      <c:overlay val="0"/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Pt>
            <c:idx val="0"/>
            <c:bubble3D val="0"/>
            <c:spPr>
              <a:solidFill>
                <a:srgbClr val="006666"/>
              </a:solidFill>
            </c:spPr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</c:dPt>
          <c:dLbls>
            <c:numFmt formatCode="General" sourceLinked="0"/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 обращений</c:v>
                </c:pt>
                <c:pt idx="1">
                  <c:v>Количество решений об отказе</c:v>
                </c:pt>
                <c:pt idx="2">
                  <c:v>Количество возбужденных дел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534</c:v>
                </c:pt>
                <c:pt idx="1">
                  <c:v>130</c:v>
                </c:pt>
                <c:pt idx="2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8273919856858012"/>
          <c:y val="0.34766376598520671"/>
          <c:w val="0.30488400898925461"/>
          <c:h val="0.40413019019418911"/>
        </c:manualLayout>
      </c:layout>
      <c:overlay val="0"/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2018</a:t>
            </a:r>
            <a:endParaRPr lang="ru-RU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ru-RU" sz="1600" dirty="0" smtClean="0"/>
              <a:t>Общее количество рассмотренных дел:</a:t>
            </a:r>
            <a:r>
              <a:rPr lang="en-US" sz="1600" dirty="0" smtClean="0"/>
              <a:t>135 </a:t>
            </a:r>
            <a:endParaRPr lang="en-US" sz="16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006666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Штрафные</c:v>
                </c:pt>
                <c:pt idx="1">
                  <c:v>Прекращенные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57</c:v>
                </c:pt>
                <c:pt idx="1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sz="1600" dirty="0" smtClean="0"/>
              <a:t>Общее количество рассмотренных дел за 9 мес. 2019 г: 77</a:t>
            </a:r>
            <a:endParaRPr lang="ru-RU" sz="16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006666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Штрафные</c:v>
                </c:pt>
                <c:pt idx="1">
                  <c:v>Прекращенные</c:v>
                </c:pt>
                <c:pt idx="2">
                  <c:v>Незавершенные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</c:v>
                </c:pt>
                <c:pt idx="1">
                  <c:v>35</c:v>
                </c:pt>
                <c:pt idx="2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9B04A-0BC6-475E-ABF4-35AC39F5DB3B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E450A-CCB5-4215-9BD6-3A45E74281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63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40C3945-498E-4DE8-9A11-3180535E1CFB}" type="slidenum">
              <a:rPr lang="ru-RU" altLang="ru-RU" sz="1200" smtClean="0">
                <a:solidFill>
                  <a:srgbClr val="000000"/>
                </a:solidFill>
              </a:rPr>
              <a:pPr/>
              <a:t>1</a:t>
            </a:fld>
            <a:endParaRPr lang="ru-RU" altLang="ru-RU" sz="1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840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E450A-CCB5-4215-9BD6-3A45E742810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719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11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98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868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631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652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6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153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5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05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94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10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3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7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60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02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3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41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3076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9" descr="пр 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7035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079"/>
          <p:cNvSpPr>
            <a:spLocks noChangeArrowheads="1"/>
          </p:cNvSpPr>
          <p:nvPr/>
        </p:nvSpPr>
        <p:spPr bwMode="auto">
          <a:xfrm>
            <a:off x="0" y="2780928"/>
            <a:ext cx="9144000" cy="407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altLang="ru-RU" sz="3200" b="1" dirty="0" smtClean="0">
                <a:solidFill>
                  <a:srgbClr val="006666"/>
                </a:solidFill>
              </a:rPr>
              <a:t>ДОКЛАД</a:t>
            </a:r>
          </a:p>
          <a:p>
            <a:pPr algn="ctr" eaLnBrk="1" hangingPunct="1"/>
            <a:endParaRPr lang="ru-RU" altLang="ru-RU" sz="3200" b="1" dirty="0" smtClean="0">
              <a:solidFill>
                <a:srgbClr val="006666"/>
              </a:solidFill>
            </a:endParaRPr>
          </a:p>
          <a:p>
            <a:pPr algn="ctr"/>
            <a:r>
              <a:rPr lang="ru-RU" altLang="ru-RU" sz="3200" b="1" i="1" dirty="0" smtClean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Проблемные поля контроля, осуществляемого антимонопольным органом в сфере естественных монополий </a:t>
            </a:r>
          </a:p>
          <a:p>
            <a:pPr algn="r"/>
            <a:endParaRPr lang="ru-RU" altLang="ru-RU" sz="3200" b="1" i="1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4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Федеральной антимонопольной службы по Нижегородской области</a:t>
            </a:r>
          </a:p>
          <a:p>
            <a:pPr algn="r"/>
            <a:endParaRPr lang="ru-RU" altLang="ru-RU" sz="1400" b="1" i="1" dirty="0" smtClean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altLang="ru-RU" sz="3200" b="1" dirty="0">
                <a:solidFill>
                  <a:srgbClr val="006666"/>
                </a:solidFill>
              </a:rPr>
              <a:t/>
            </a:r>
            <a:br>
              <a:rPr lang="ru-RU" altLang="ru-RU" sz="3200" b="1" dirty="0">
                <a:solidFill>
                  <a:srgbClr val="006666"/>
                </a:solidFill>
              </a:rPr>
            </a:br>
            <a:endParaRPr lang="ru-RU" altLang="ru-RU" sz="3200" dirty="0">
              <a:solidFill>
                <a:srgbClr val="006666"/>
              </a:solidFill>
            </a:endParaRPr>
          </a:p>
        </p:txBody>
      </p:sp>
      <p:sp>
        <p:nvSpPr>
          <p:cNvPr id="5123" name="Rectangle 26"/>
          <p:cNvSpPr>
            <a:spLocks noChangeArrowheads="1"/>
          </p:cNvSpPr>
          <p:nvPr/>
        </p:nvSpPr>
        <p:spPr bwMode="auto">
          <a:xfrm>
            <a:off x="1260231" y="2205039"/>
            <a:ext cx="7883769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1" hangingPunct="1"/>
            <a:r>
              <a:rPr lang="ru-RU" altLang="ru-RU" b="1">
                <a:solidFill>
                  <a:srgbClr val="008080"/>
                </a:solidFill>
              </a:rPr>
              <a:t>ФЕДЕРАЛЬНАЯ АНТИМОНОПОЛЬНАЯ СЛУЖБА</a:t>
            </a:r>
          </a:p>
          <a:p>
            <a:pPr algn="ctr" eaLnBrk="1" hangingPunct="1"/>
            <a:endParaRPr lang="en-US" altLang="ru-RU" sz="2000" b="1">
              <a:solidFill>
                <a:srgbClr val="008080"/>
              </a:solidFill>
            </a:endParaRPr>
          </a:p>
        </p:txBody>
      </p:sp>
      <p:pic>
        <p:nvPicPr>
          <p:cNvPr id="5124" name="Picture 3" descr="Рисунок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42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>
              <a:ea typeface="ＭＳ Ｐゴシック" pitchFamily="34" charset="-128"/>
            </a:endParaRPr>
          </a:p>
        </p:txBody>
      </p:sp>
      <p:pic>
        <p:nvPicPr>
          <p:cNvPr id="9219" name="Picture 3" descr="Рисунок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"/>
            <a:ext cx="9144000" cy="2041525"/>
          </a:xfrm>
        </p:spPr>
      </p:pic>
      <p:sp>
        <p:nvSpPr>
          <p:cNvPr id="6" name="Прямоугольник 5"/>
          <p:cNvSpPr/>
          <p:nvPr/>
        </p:nvSpPr>
        <p:spPr>
          <a:xfrm>
            <a:off x="252046" y="2133600"/>
            <a:ext cx="8374674" cy="3887788"/>
          </a:xfrm>
          <a:prstGeom prst="rect">
            <a:avLst/>
          </a:prstGeom>
          <a:solidFill>
            <a:srgbClr val="006666">
              <a:alpha val="0"/>
            </a:srgb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Управление Федеральной антимонопольной службы по Нижегородской области</a:t>
            </a:r>
          </a:p>
          <a:p>
            <a:pPr algn="ctr">
              <a:defRPr/>
            </a:pPr>
            <a:endParaRPr lang="ru-RU" sz="36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i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1837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ru-RU" sz="2000" b="1" dirty="0" smtClean="0"/>
              <a:t>Статистика обращений</a:t>
            </a:r>
            <a:r>
              <a:rPr lang="en-US" sz="2000" b="1" dirty="0" smtClean="0"/>
              <a:t> </a:t>
            </a:r>
            <a:r>
              <a:rPr lang="ru-RU" sz="2000" b="1" dirty="0" smtClean="0"/>
              <a:t>в Нижегородское УФАС России  о нарушениях антимонопольного законодательства субъектами естественных монополий в 2018-2019 г.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906974"/>
              </p:ext>
            </p:extLst>
          </p:nvPr>
        </p:nvGraphicFramePr>
        <p:xfrm>
          <a:off x="395536" y="2204864"/>
          <a:ext cx="4104456" cy="4320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1113649"/>
              </p:ext>
            </p:extLst>
          </p:nvPr>
        </p:nvGraphicFramePr>
        <p:xfrm>
          <a:off x="4716016" y="2132856"/>
          <a:ext cx="4104456" cy="4320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601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ru-RU" sz="2000" b="1" dirty="0" smtClean="0"/>
              <a:t>Статистика рассмотрения Нижегородским </a:t>
            </a:r>
            <a:r>
              <a:rPr lang="ru-RU" sz="2000" b="1" dirty="0"/>
              <a:t>УФАС России</a:t>
            </a:r>
            <a:r>
              <a:rPr lang="ru-RU" sz="2000" b="1" dirty="0" smtClean="0"/>
              <a:t> </a:t>
            </a:r>
            <a:br>
              <a:rPr lang="ru-RU" sz="2000" b="1" dirty="0" smtClean="0"/>
            </a:br>
            <a:r>
              <a:rPr lang="ru-RU" sz="2000" b="1" dirty="0" smtClean="0"/>
              <a:t>дел об административных правонарушениях</a:t>
            </a:r>
            <a:r>
              <a:rPr lang="en-US" sz="2000" b="1" dirty="0" smtClean="0"/>
              <a:t> </a:t>
            </a:r>
            <a:r>
              <a:rPr lang="ru-RU" sz="2000" b="1" dirty="0" smtClean="0"/>
              <a:t>в </a:t>
            </a:r>
            <a:r>
              <a:rPr lang="en-US" sz="2000" b="1" dirty="0" smtClean="0"/>
              <a:t>2018-</a:t>
            </a:r>
            <a:r>
              <a:rPr lang="ru-RU" sz="2000" b="1" dirty="0" smtClean="0"/>
              <a:t>2019 г.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730898"/>
              </p:ext>
            </p:extLst>
          </p:nvPr>
        </p:nvGraphicFramePr>
        <p:xfrm>
          <a:off x="323528" y="2132856"/>
          <a:ext cx="4104456" cy="3849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0066176"/>
              </p:ext>
            </p:extLst>
          </p:nvPr>
        </p:nvGraphicFramePr>
        <p:xfrm>
          <a:off x="4644008" y="2060848"/>
          <a:ext cx="4176464" cy="392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63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6832"/>
            <a:ext cx="8229600" cy="1143000"/>
          </a:xfrm>
        </p:spPr>
        <p:txBody>
          <a:bodyPr/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Постановление </a:t>
            </a:r>
            <a:r>
              <a:rPr lang="ru-RU" sz="1800" b="1" dirty="0"/>
              <a:t>Правительства </a:t>
            </a:r>
            <a:r>
              <a:rPr lang="ru-RU" sz="1800" b="1" dirty="0" smtClean="0"/>
              <a:t>Российской Федерации </a:t>
            </a:r>
            <a:r>
              <a:rPr lang="ru-RU" sz="1800" b="1" dirty="0"/>
              <a:t>от </a:t>
            </a:r>
            <a:r>
              <a:rPr lang="ru-RU" sz="1800" b="1" dirty="0">
                <a:solidFill>
                  <a:schemeClr val="accent6"/>
                </a:solidFill>
              </a:rPr>
              <a:t>27.12.2004 №</a:t>
            </a:r>
            <a:r>
              <a:rPr lang="ru-RU" sz="1800" b="1" dirty="0" smtClean="0">
                <a:solidFill>
                  <a:schemeClr val="accent6"/>
                </a:solidFill>
              </a:rPr>
              <a:t>861 </a:t>
            </a:r>
            <a:r>
              <a:rPr lang="ru-RU" sz="1800" b="1" dirty="0"/>
              <a:t> "Об утверждении Правил недискриминационного доступа к услугам по передаче электрической энергии и оказания этих услуг, Правил недискриминационного доступа к услугам по оперативно-диспетчерскому управлению в электроэнергетике и оказания этих услуг, Правил недискриминационного доступа к услугам администратора торговой системы оптового рынка и оказания этих услуг и Правил технологического присоединения </a:t>
            </a:r>
            <a:r>
              <a:rPr lang="ru-RU" sz="1800" b="1" dirty="0" err="1"/>
              <a:t>энергопринимающих</a:t>
            </a:r>
            <a:r>
              <a:rPr lang="ru-RU" sz="1800" b="1" dirty="0"/>
              <a:t> устройств потребителей электрической энергии, объектов по производству электрической энергии, а также объектов электросетевого хозяйства, принадлежащих сетевым организациям и иным лицам, к электрическим сетям"</a:t>
            </a:r>
            <a:br>
              <a:rPr lang="ru-RU" sz="1800" b="1" dirty="0"/>
            </a:br>
            <a:r>
              <a:rPr lang="ru-RU" sz="2000" dirty="0">
                <a:solidFill>
                  <a:schemeClr val="accent6"/>
                </a:solidFill>
              </a:rPr>
              <a:t/>
            </a:r>
            <a:br>
              <a:rPr lang="ru-RU" sz="2000" dirty="0">
                <a:solidFill>
                  <a:schemeClr val="accent6"/>
                </a:solidFill>
              </a:rPr>
            </a:br>
            <a:endParaRPr lang="ru-RU" sz="1600" dirty="0"/>
          </a:p>
        </p:txBody>
      </p:sp>
      <p:sp>
        <p:nvSpPr>
          <p:cNvPr id="6" name="Прямоугольная выноска 5"/>
          <p:cNvSpPr/>
          <p:nvPr/>
        </p:nvSpPr>
        <p:spPr>
          <a:xfrm rot="10800000">
            <a:off x="718619" y="4553881"/>
            <a:ext cx="6552728" cy="158417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941094" y="4509120"/>
            <a:ext cx="6336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/>
          </a:p>
          <a:p>
            <a:r>
              <a:rPr lang="ru-RU" sz="1400" dirty="0">
                <a:solidFill>
                  <a:schemeClr val="accent6"/>
                </a:solidFill>
              </a:rPr>
              <a:t>Постановлением Правительства Российской Федерации от 21.12.2018 . № 1622 «О внесении изменений и признании утратившими силу некоторых актов Правительства Российской Федерации»</a:t>
            </a:r>
          </a:p>
          <a:p>
            <a:r>
              <a:rPr lang="ru-RU" sz="1400" dirty="0">
                <a:solidFill>
                  <a:schemeClr val="accent6"/>
                </a:solidFill>
              </a:rPr>
              <a:t>внесены изменения в Правила технологического присоединения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525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ru-RU" sz="2000" b="1" dirty="0"/>
              <a:t>Технологическое присоединение </a:t>
            </a:r>
            <a:r>
              <a:rPr lang="ru-RU" sz="2000" b="1" dirty="0" err="1" smtClean="0"/>
              <a:t>энергопринимающих</a:t>
            </a:r>
            <a:r>
              <a:rPr lang="ru-RU" sz="2000" b="1" dirty="0" smtClean="0"/>
              <a:t> устройств без создания </a:t>
            </a:r>
            <a:r>
              <a:rPr lang="ru-RU" sz="2000" b="1" dirty="0"/>
              <a:t>садоводческого или огороднического некоммерческого товарищества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15294"/>
            <a:ext cx="8229600" cy="4525963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/>
              <a:t>Заявка на технологическое присоединение </a:t>
            </a:r>
            <a:r>
              <a:rPr lang="ru-RU" sz="2000" dirty="0" err="1"/>
              <a:t>энергопринимающих</a:t>
            </a:r>
            <a:r>
              <a:rPr lang="ru-RU" sz="2000" dirty="0" smtClean="0"/>
              <a:t> устройств </a:t>
            </a:r>
            <a:r>
              <a:rPr lang="ru-RU" sz="2000" dirty="0"/>
              <a:t>подается в сетевую организацию </a:t>
            </a:r>
            <a:r>
              <a:rPr lang="ru-RU" sz="2000" dirty="0" smtClean="0"/>
              <a:t>собственником этих устройств;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20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dirty="0" smtClean="0"/>
              <a:t>Договор о технологическом присоединении заключается </a:t>
            </a:r>
            <a:r>
              <a:rPr lang="ru-RU" sz="2000" dirty="0"/>
              <a:t>с обратившимся лицом в общем порядке технологического присоединения, установленном в зависимости от мощности присоединяемых устройств.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092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295" y="980728"/>
            <a:ext cx="8229600" cy="1143000"/>
          </a:xfrm>
        </p:spPr>
        <p:txBody>
          <a:bodyPr/>
          <a:lstStyle/>
          <a:p>
            <a:r>
              <a:rPr lang="ru-RU" sz="2000" b="1" dirty="0"/>
              <a:t>Технологическое присоединение </a:t>
            </a:r>
            <a:r>
              <a:rPr lang="ru-RU" sz="2000" b="1" dirty="0" err="1"/>
              <a:t>энергопринимающих</a:t>
            </a:r>
            <a:r>
              <a:rPr lang="ru-RU" sz="2000" b="1" dirty="0"/>
              <a:t> устройств </a:t>
            </a:r>
            <a:r>
              <a:rPr lang="ru-RU" sz="2000" b="1" dirty="0" smtClean="0"/>
              <a:t>при наличии садоводческого </a:t>
            </a:r>
            <a:r>
              <a:rPr lang="ru-RU" sz="2000" b="1" dirty="0"/>
              <a:t>или огороднического некоммерческого товарищества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92896"/>
            <a:ext cx="8229600" cy="413732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 smtClean="0"/>
              <a:t>В случае технологического присоединения </a:t>
            </a:r>
            <a:r>
              <a:rPr lang="ru-RU" sz="1600" dirty="0" err="1"/>
              <a:t>энергопринимающих</a:t>
            </a:r>
            <a:r>
              <a:rPr lang="ru-RU" sz="1600" dirty="0"/>
              <a:t> устройств, относящихся к имуществу общего </a:t>
            </a:r>
            <a:r>
              <a:rPr lang="ru-RU" sz="1600" dirty="0" smtClean="0"/>
              <a:t>пользования, </a:t>
            </a:r>
            <a:r>
              <a:rPr lang="ru-RU" sz="1600" dirty="0"/>
              <a:t>расположенному в границах территории садоводства или огородничества</a:t>
            </a:r>
            <a:r>
              <a:rPr lang="ru-RU" sz="1600" dirty="0" smtClean="0"/>
              <a:t>, устройств</a:t>
            </a:r>
            <a:r>
              <a:rPr lang="ru-RU" sz="1600" dirty="0"/>
              <a:t>, принадлежащих </a:t>
            </a:r>
            <a:r>
              <a:rPr lang="ru-RU" sz="1600" dirty="0" smtClean="0"/>
              <a:t>гражданам, осуществляющим </a:t>
            </a:r>
            <a:r>
              <a:rPr lang="ru-RU" sz="1600" dirty="0"/>
              <a:t>ведение садоводства или огородничества на земельных участках, расположенных в границах территории садоводства или огородничества</a:t>
            </a:r>
            <a:r>
              <a:rPr lang="ru-RU" sz="1600" dirty="0" smtClean="0"/>
              <a:t>, иным </a:t>
            </a:r>
            <a:r>
              <a:rPr lang="ru-RU" sz="1600" dirty="0"/>
              <a:t>правообладателям объектов недвижимости, расположенных в границах </a:t>
            </a:r>
            <a:r>
              <a:rPr lang="ru-RU" sz="1600" dirty="0" smtClean="0"/>
              <a:t>территории </a:t>
            </a:r>
            <a:r>
              <a:rPr lang="ru-RU" sz="1600" dirty="0"/>
              <a:t>садоводства или огородничества</a:t>
            </a:r>
            <a:r>
              <a:rPr lang="ru-RU" sz="1600" dirty="0" smtClean="0"/>
              <a:t>, </a:t>
            </a:r>
            <a:r>
              <a:rPr lang="ru-RU" sz="1600" dirty="0"/>
              <a:t>заявка на </a:t>
            </a:r>
            <a:r>
              <a:rPr lang="ru-RU" sz="1600" dirty="0" smtClean="0"/>
              <a:t>технологическое присоединение </a:t>
            </a:r>
            <a:r>
              <a:rPr lang="ru-RU" sz="1600" dirty="0"/>
              <a:t>этих </a:t>
            </a:r>
            <a:r>
              <a:rPr lang="ru-RU" sz="1600" dirty="0" smtClean="0"/>
              <a:t>устройств подается </a:t>
            </a:r>
            <a:r>
              <a:rPr lang="ru-RU" sz="1600" dirty="0"/>
              <a:t>садоводческим или огородническим некоммерческим товариществом</a:t>
            </a:r>
            <a:r>
              <a:rPr lang="ru-RU" sz="1600" dirty="0" smtClean="0"/>
              <a:t> </a:t>
            </a:r>
            <a:r>
              <a:rPr lang="ru-RU" sz="1600" dirty="0"/>
              <a:t>в сетевую </a:t>
            </a:r>
            <a:r>
              <a:rPr lang="ru-RU" sz="1600" dirty="0" smtClean="0"/>
              <a:t>организацию.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143694" y="5373216"/>
            <a:ext cx="8892802" cy="100811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i="1" dirty="0" smtClean="0">
              <a:solidFill>
                <a:schemeClr val="accent2"/>
              </a:solidFill>
            </a:endParaRPr>
          </a:p>
          <a:p>
            <a:r>
              <a:rPr lang="ru-RU" sz="1600" i="1" dirty="0" smtClean="0">
                <a:solidFill>
                  <a:schemeClr val="accent2"/>
                </a:solidFill>
              </a:rPr>
              <a:t>В </a:t>
            </a:r>
            <a:r>
              <a:rPr lang="ru-RU" sz="1600" i="1" dirty="0">
                <a:solidFill>
                  <a:schemeClr val="accent2"/>
                </a:solidFill>
              </a:rPr>
              <a:t>соответствии с новой редакцией пункта 8(5) Правил технологического </a:t>
            </a:r>
            <a:r>
              <a:rPr lang="ru-RU" sz="1600" i="1" dirty="0" smtClean="0">
                <a:solidFill>
                  <a:schemeClr val="accent2"/>
                </a:solidFill>
              </a:rPr>
              <a:t>присоединения, утвержденных </a:t>
            </a:r>
            <a:r>
              <a:rPr lang="ru-RU" sz="1600" i="1" dirty="0">
                <a:solidFill>
                  <a:schemeClr val="accent2"/>
                </a:solidFill>
              </a:rPr>
              <a:t>Постановлением Правительства Российской Федерации от 27.12.2004 №861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75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/>
          <a:lstStyle/>
          <a:p>
            <a:r>
              <a:rPr lang="ru-RU" sz="2000" b="1" dirty="0" smtClean="0"/>
              <a:t>Технологическое присоединение </a:t>
            </a:r>
            <a:r>
              <a:rPr lang="ru-RU" sz="2000" b="1" dirty="0" err="1" smtClean="0"/>
              <a:t>энергопринимающих</a:t>
            </a:r>
            <a:r>
              <a:rPr lang="ru-RU" sz="2000" b="1" dirty="0" smtClean="0"/>
              <a:t> устройств при наличии СНТ</a:t>
            </a:r>
            <a:endParaRPr lang="ru-RU" sz="2000" b="1" dirty="0"/>
          </a:p>
        </p:txBody>
      </p:sp>
      <p:sp>
        <p:nvSpPr>
          <p:cNvPr id="3" name="Текст 2"/>
          <p:cNvSpPr>
            <a:spLocks noGrp="1"/>
          </p:cNvSpPr>
          <p:nvPr>
            <p:ph sz="half" idx="1"/>
          </p:nvPr>
        </p:nvSpPr>
        <p:spPr>
          <a:xfrm>
            <a:off x="421196" y="3284984"/>
            <a:ext cx="2314600" cy="324036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Заявка подается СНТ в сетевую организацию;</a:t>
            </a:r>
          </a:p>
          <a:p>
            <a:pPr marL="0" indent="0">
              <a:buNone/>
            </a:pPr>
            <a:endParaRPr lang="ru-RU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/>
              <a:t>Договор заключается между СНТ и сетевой организацией</a:t>
            </a:r>
          </a:p>
          <a:p>
            <a:endParaRPr lang="ru-RU" sz="1800" dirty="0" smtClean="0"/>
          </a:p>
          <a:p>
            <a:pPr algn="ctr"/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sz="half" idx="2"/>
          </p:nvPr>
        </p:nvSpPr>
        <p:spPr>
          <a:xfrm>
            <a:off x="2931158" y="3284984"/>
            <a:ext cx="2376264" cy="3229819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Заявка подается СНТ в сетевую организацию</a:t>
            </a:r>
            <a:r>
              <a:rPr lang="ru-RU" sz="1600" dirty="0" smtClean="0"/>
              <a:t>;</a:t>
            </a:r>
          </a:p>
          <a:p>
            <a:endParaRPr lang="ru-RU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Договор заключается </a:t>
            </a:r>
            <a:r>
              <a:rPr lang="ru-RU" sz="1600" dirty="0" smtClean="0"/>
              <a:t>между </a:t>
            </a:r>
            <a:r>
              <a:rPr lang="ru-RU" sz="1600" dirty="0"/>
              <a:t>сетевой </a:t>
            </a:r>
            <a:r>
              <a:rPr lang="ru-RU" sz="1600" dirty="0" smtClean="0"/>
              <a:t>организацией и собственником устройств</a:t>
            </a:r>
            <a:endParaRPr lang="ru-RU" sz="1600" dirty="0"/>
          </a:p>
          <a:p>
            <a:endParaRPr lang="ru-RU" sz="1600" dirty="0"/>
          </a:p>
          <a:p>
            <a:pPr algn="ctr"/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1488244" y="2935238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екст 2"/>
          <p:cNvSpPr txBox="1">
            <a:spLocks/>
          </p:cNvSpPr>
          <p:nvPr/>
        </p:nvSpPr>
        <p:spPr bwMode="auto">
          <a:xfrm>
            <a:off x="395536" y="1988840"/>
            <a:ext cx="2394024" cy="86409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33339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33339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33339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ru-RU" sz="1800" b="1" kern="0" dirty="0" smtClean="0"/>
              <a:t>Устройства общего пользования</a:t>
            </a:r>
            <a:endParaRPr lang="ru-RU" sz="1800" b="1" kern="0" dirty="0"/>
          </a:p>
        </p:txBody>
      </p:sp>
      <p:sp>
        <p:nvSpPr>
          <p:cNvPr id="18" name="Текст 2"/>
          <p:cNvSpPr txBox="1">
            <a:spLocks/>
          </p:cNvSpPr>
          <p:nvPr/>
        </p:nvSpPr>
        <p:spPr bwMode="auto">
          <a:xfrm>
            <a:off x="2997994" y="1986954"/>
            <a:ext cx="2294086" cy="8659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33339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33339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33339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ru-RU" sz="1800" b="1" kern="0" dirty="0" smtClean="0"/>
              <a:t>Устройства граждан</a:t>
            </a:r>
            <a:endParaRPr lang="ru-RU" sz="1800" b="1" kern="0" dirty="0"/>
          </a:p>
        </p:txBody>
      </p:sp>
      <p:sp>
        <p:nvSpPr>
          <p:cNvPr id="19" name="Текст 2"/>
          <p:cNvSpPr txBox="1">
            <a:spLocks/>
          </p:cNvSpPr>
          <p:nvPr/>
        </p:nvSpPr>
        <p:spPr bwMode="auto">
          <a:xfrm>
            <a:off x="5683027" y="1963713"/>
            <a:ext cx="2386558" cy="88922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33339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33339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33339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ru-RU" sz="1800" b="1" kern="0" dirty="0" smtClean="0"/>
              <a:t>Устройства иных правообладателей</a:t>
            </a:r>
            <a:endParaRPr lang="ru-RU" sz="1800" b="1" kern="0" dirty="0"/>
          </a:p>
        </p:txBody>
      </p:sp>
      <p:sp>
        <p:nvSpPr>
          <p:cNvPr id="20" name="Текст 4"/>
          <p:cNvSpPr txBox="1">
            <a:spLocks/>
          </p:cNvSpPr>
          <p:nvPr/>
        </p:nvSpPr>
        <p:spPr bwMode="auto">
          <a:xfrm>
            <a:off x="5683027" y="3284984"/>
            <a:ext cx="2376264" cy="32298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333399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333399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333399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rgbClr val="333399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ru-RU" sz="1600" kern="0" dirty="0" smtClean="0"/>
              <a:t>Заявка подается СНТ в сетевую организацию;</a:t>
            </a:r>
          </a:p>
          <a:p>
            <a:endParaRPr lang="ru-RU" sz="1600" kern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1600" kern="0" dirty="0" smtClean="0"/>
              <a:t>Договор заключается между сетевой организацией и правообладателем объекта недвижимости</a:t>
            </a:r>
          </a:p>
          <a:p>
            <a:endParaRPr lang="ru-RU" sz="1600" kern="0" dirty="0" smtClean="0"/>
          </a:p>
          <a:p>
            <a:pPr algn="ctr"/>
            <a:endParaRPr lang="ru-RU" kern="0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3923928" y="2943622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6696286" y="2943622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51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r>
              <a:rPr lang="ru-RU" sz="2000" b="1" dirty="0" smtClean="0"/>
              <a:t>Садоводческое или </a:t>
            </a:r>
            <a:r>
              <a:rPr lang="ru-RU" sz="2000" b="1" dirty="0"/>
              <a:t>огородническое некоммерческое товарищество</a:t>
            </a:r>
            <a:r>
              <a:rPr lang="ru-RU" sz="2000" b="1" dirty="0" smtClean="0"/>
              <a:t> не вправе: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/>
              <a:t>отказаться от подачи в сетевую организацию заявки на технологическое присоединение </a:t>
            </a:r>
            <a:r>
              <a:rPr lang="ru-RU" sz="2000" dirty="0" err="1"/>
              <a:t>энергопринимающих</a:t>
            </a:r>
            <a:r>
              <a:rPr lang="ru-RU" sz="2000" dirty="0"/>
              <a:t> </a:t>
            </a:r>
            <a:r>
              <a:rPr lang="ru-RU" sz="2000" dirty="0" smtClean="0"/>
              <a:t>устройств;</a:t>
            </a:r>
          </a:p>
          <a:p>
            <a:pPr marL="0" indent="0">
              <a:buNone/>
            </a:pPr>
            <a:endParaRPr lang="ru-RU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/>
              <a:t>препятствовать сетевой организации в осуществлении присоединения </a:t>
            </a:r>
            <a:r>
              <a:rPr lang="ru-RU" sz="2000" dirty="0" err="1"/>
              <a:t>энергопринимающих</a:t>
            </a:r>
            <a:r>
              <a:rPr lang="ru-RU" sz="2000" dirty="0"/>
              <a:t> </a:t>
            </a:r>
            <a:r>
              <a:rPr lang="ru-RU" sz="2000" dirty="0" smtClean="0"/>
              <a:t>устройств;</a:t>
            </a:r>
          </a:p>
          <a:p>
            <a:pPr marL="0" indent="0">
              <a:buNone/>
            </a:pPr>
            <a:endParaRPr lang="ru-RU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/>
              <a:t>требовать плату за подачу заявки на технологическое присоединение </a:t>
            </a:r>
            <a:r>
              <a:rPr lang="ru-RU" sz="2000" dirty="0" err="1"/>
              <a:t>энергопринимающих</a:t>
            </a:r>
            <a:r>
              <a:rPr lang="ru-RU" sz="2000" dirty="0"/>
              <a:t> </a:t>
            </a:r>
            <a:r>
              <a:rPr lang="ru-RU" sz="2000" dirty="0" smtClean="0"/>
              <a:t>устройств.</a:t>
            </a:r>
            <a:endParaRPr lang="ru-RU" sz="2000" dirty="0"/>
          </a:p>
          <a:p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1400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251520" y="5301208"/>
            <a:ext cx="8640960" cy="115212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accent2"/>
                </a:solidFill>
              </a:rPr>
              <a:t>В противном случае гражданам или иным правообладателям </a:t>
            </a:r>
            <a:r>
              <a:rPr lang="ru-RU" b="1" i="1" dirty="0" err="1">
                <a:solidFill>
                  <a:schemeClr val="accent2"/>
                </a:solidFill>
              </a:rPr>
              <a:t>энергопринимающих</a:t>
            </a:r>
            <a:r>
              <a:rPr lang="ru-RU" b="1" i="1" dirty="0">
                <a:solidFill>
                  <a:schemeClr val="accent2"/>
                </a:solidFill>
              </a:rPr>
              <a:t> устройств необходимо обращаться в суд с требованиями о понуждении к подаче заявки.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4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496944" cy="1800200"/>
          </a:xfrm>
        </p:spPr>
        <p:txBody>
          <a:bodyPr/>
          <a:lstStyle/>
          <a:p>
            <a:r>
              <a:rPr lang="ru-RU" sz="1800" b="1" dirty="0" smtClean="0"/>
              <a:t>Ответственность за нарушения Правил </a:t>
            </a:r>
            <a:r>
              <a:rPr lang="ru-RU" sz="1800" b="1" dirty="0"/>
              <a:t>технологического присоединения </a:t>
            </a:r>
            <a:r>
              <a:rPr lang="ru-RU" sz="1800" b="1" dirty="0" err="1"/>
              <a:t>энергопринимающих</a:t>
            </a:r>
            <a:r>
              <a:rPr lang="ru-RU" sz="1800" b="1" dirty="0"/>
              <a:t> устройств потребителей электрической энергии, </a:t>
            </a:r>
            <a:r>
              <a:rPr lang="ru-RU" sz="1800" b="1" dirty="0" smtClean="0"/>
              <a:t>утвержденных Постановлением </a:t>
            </a:r>
            <a:r>
              <a:rPr lang="ru-RU" sz="1800" b="1" dirty="0"/>
              <a:t>Правительства </a:t>
            </a:r>
            <a:r>
              <a:rPr lang="ru-RU" sz="1800" b="1" dirty="0" smtClean="0"/>
              <a:t>Российской Федерации </a:t>
            </a:r>
            <a:r>
              <a:rPr lang="ru-RU" sz="1800" b="1" dirty="0"/>
              <a:t>от </a:t>
            </a:r>
            <a:r>
              <a:rPr lang="ru-RU" sz="1800" b="1" dirty="0">
                <a:solidFill>
                  <a:schemeClr val="accent6"/>
                </a:solidFill>
              </a:rPr>
              <a:t>27.12.2004 №861 </a:t>
            </a:r>
            <a:r>
              <a:rPr lang="ru-RU" sz="1800" b="1" dirty="0"/>
              <a:t> </a:t>
            </a:r>
            <a:endParaRPr lang="ru-RU" sz="1800" dirty="0"/>
          </a:p>
        </p:txBody>
      </p:sp>
      <p:sp>
        <p:nvSpPr>
          <p:cNvPr id="4" name="Прямоугольная выноска 3"/>
          <p:cNvSpPr/>
          <p:nvPr/>
        </p:nvSpPr>
        <p:spPr>
          <a:xfrm rot="10800000">
            <a:off x="755576" y="3501008"/>
            <a:ext cx="6624736" cy="246133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43607" y="3789040"/>
            <a:ext cx="54522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solidFill>
                <a:schemeClr val="accent2"/>
              </a:solidFill>
            </a:endParaRPr>
          </a:p>
          <a:p>
            <a:pPr algn="ctr"/>
            <a:r>
              <a:rPr lang="ru-RU" dirty="0" smtClean="0">
                <a:solidFill>
                  <a:schemeClr val="accent2"/>
                </a:solidFill>
              </a:rPr>
              <a:t>Нарушения </a:t>
            </a:r>
            <a:r>
              <a:rPr lang="ru-RU" dirty="0">
                <a:solidFill>
                  <a:schemeClr val="accent2"/>
                </a:solidFill>
              </a:rPr>
              <a:t>вышеуказанных положений Правил рассматриваются антимонопольными органами по статье 9.21 Кодекса Российской Федерации об административных правонарушениях.</a:t>
            </a:r>
          </a:p>
          <a:p>
            <a:pPr algn="ctr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21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635</TotalTime>
  <Words>439</Words>
  <Application>Microsoft Office PowerPoint</Application>
  <PresentationFormat>Экран (4:3)</PresentationFormat>
  <Paragraphs>69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Тема1</vt:lpstr>
      <vt:lpstr>Презентация PowerPoint</vt:lpstr>
      <vt:lpstr>Статистика обращений в Нижегородское УФАС России  о нарушениях антимонопольного законодательства субъектами естественных монополий в 2018-2019 г.</vt:lpstr>
      <vt:lpstr>Статистика рассмотрения Нижегородским УФАС России  дел об административных правонарушениях в 2018-2019 г.</vt:lpstr>
      <vt:lpstr>   Постановление Правительства Российской Федерации от 27.12.2004 №861  "Об утверждении Правил недискриминационного доступа к услугам по передаче электрической энергии и оказания этих услуг, Правил недискриминационного доступа к услугам по оперативно-диспетчерскому управлению в электроэнергетике и оказания этих услуг, Правил недискриминационного доступа к услугам администратора торговой системы оптового рынка и оказания этих услуг и Правил технологического присоединения энергопринимающих устройств потребителей электрической энергии, объектов по производству электрической энергии, а также объектов электросетевого хозяйства, принадлежащих сетевым организациям и иным лицам, к электрическим сетям"  </vt:lpstr>
      <vt:lpstr>Технологическое присоединение энергопринимающих устройств без создания садоводческого или огороднического некоммерческого товарищества </vt:lpstr>
      <vt:lpstr>Технологическое присоединение энергопринимающих устройств при наличии садоводческого или огороднического некоммерческого товарищества </vt:lpstr>
      <vt:lpstr>Технологическое присоединение энергопринимающих устройств при наличии СНТ</vt:lpstr>
      <vt:lpstr>Садоводческое или огородническое некоммерческое товарищество не вправе:</vt:lpstr>
      <vt:lpstr>Ответственность за нарушения Правил технологического присоединения энергопринимающих устройств потребителей электрической энергии, утвержденных Постановлением Правительства Российской Федерации от 27.12.2004 №861  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Журавлева Ольга Юрьевна</dc:creator>
  <cp:lastModifiedBy>Царева Е.П.</cp:lastModifiedBy>
  <cp:revision>56</cp:revision>
  <dcterms:created xsi:type="dcterms:W3CDTF">2017-06-27T07:50:11Z</dcterms:created>
  <dcterms:modified xsi:type="dcterms:W3CDTF">2019-10-09T09:14:18Z</dcterms:modified>
</cp:coreProperties>
</file>