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0" r:id="rId2"/>
    <p:sldId id="275" r:id="rId3"/>
    <p:sldId id="274" r:id="rId4"/>
    <p:sldId id="267" r:id="rId5"/>
    <p:sldId id="268" r:id="rId6"/>
    <p:sldId id="269" r:id="rId7"/>
    <p:sldId id="270" r:id="rId8"/>
    <p:sldId id="271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9B04A-0BC6-475E-ABF4-35AC39F5DB3B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E450A-CCB5-4215-9BD6-3A45E74281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63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ru-RU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140C3945-498E-4DE8-9A11-3180535E1CFB}" type="slidenum">
              <a:rPr lang="ru-RU" altLang="ru-RU" sz="1200" smtClean="0">
                <a:solidFill>
                  <a:srgbClr val="000000"/>
                </a:solidFill>
              </a:rPr>
              <a:pPr/>
              <a:t>1</a:t>
            </a:fld>
            <a:endParaRPr lang="ru-RU" altLang="ru-RU" sz="12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276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E450A-CCB5-4215-9BD6-3A45E7428109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223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9119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982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5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5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868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631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652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6"/>
            <a:ext cx="8229600" cy="4525963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1539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45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052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94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102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35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75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609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02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3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413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pic>
        <p:nvPicPr>
          <p:cNvPr id="3076" name="Picture 8" descr="пр2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9" descr="пр 1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7035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079"/>
          <p:cNvSpPr>
            <a:spLocks noChangeArrowheads="1"/>
          </p:cNvSpPr>
          <p:nvPr/>
        </p:nvSpPr>
        <p:spPr bwMode="auto">
          <a:xfrm>
            <a:off x="0" y="2780928"/>
            <a:ext cx="9144000" cy="4077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ru-RU" altLang="ru-RU" sz="3200" b="1" dirty="0" smtClean="0">
                <a:solidFill>
                  <a:srgbClr val="006666"/>
                </a:solidFill>
              </a:rPr>
              <a:t>ДОКЛАД</a:t>
            </a:r>
          </a:p>
          <a:p>
            <a:pPr algn="ctr" eaLnBrk="1" hangingPunct="1"/>
            <a:endParaRPr lang="ru-RU" altLang="ru-RU" sz="3200" b="1" dirty="0" smtClean="0">
              <a:solidFill>
                <a:srgbClr val="006666"/>
              </a:solidFill>
            </a:endParaRPr>
          </a:p>
          <a:p>
            <a:pPr algn="ctr"/>
            <a:r>
              <a:rPr lang="ru-RU" altLang="ru-RU" sz="3200" b="1" i="1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Выявление и пресечение ограничивающих конкуренцию соглашений (картелей</a:t>
            </a:r>
            <a:r>
              <a:rPr lang="ru-RU" altLang="ru-RU" sz="3200" b="1" i="1" dirty="0" smtClean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r"/>
            <a:endParaRPr lang="ru-RU" altLang="ru-RU" sz="3200" b="1" i="1" dirty="0">
              <a:solidFill>
                <a:srgbClr val="00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ru-RU" altLang="ru-RU" sz="1400" b="1" i="1" dirty="0" smtClean="0">
              <a:solidFill>
                <a:srgbClr val="00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altLang="ru-RU" sz="3200" b="1" dirty="0">
                <a:solidFill>
                  <a:srgbClr val="006666"/>
                </a:solidFill>
              </a:rPr>
              <a:t/>
            </a:r>
            <a:br>
              <a:rPr lang="ru-RU" altLang="ru-RU" sz="3200" b="1" dirty="0">
                <a:solidFill>
                  <a:srgbClr val="006666"/>
                </a:solidFill>
              </a:rPr>
            </a:br>
            <a:r>
              <a:rPr lang="ru-RU" sz="1400" b="1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Федеральной антимонопольной службы по Нижегородской области</a:t>
            </a:r>
          </a:p>
          <a:p>
            <a:pPr algn="r"/>
            <a:endParaRPr lang="ru-RU" altLang="ru-RU" sz="3200" dirty="0">
              <a:solidFill>
                <a:srgbClr val="006666"/>
              </a:solidFill>
            </a:endParaRPr>
          </a:p>
        </p:txBody>
      </p:sp>
      <p:sp>
        <p:nvSpPr>
          <p:cNvPr id="5123" name="Rectangle 26"/>
          <p:cNvSpPr>
            <a:spLocks noChangeArrowheads="1"/>
          </p:cNvSpPr>
          <p:nvPr/>
        </p:nvSpPr>
        <p:spPr bwMode="auto">
          <a:xfrm>
            <a:off x="1260231" y="2205039"/>
            <a:ext cx="7883769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1" hangingPunct="1"/>
            <a:r>
              <a:rPr lang="ru-RU" altLang="ru-RU" b="1">
                <a:solidFill>
                  <a:srgbClr val="008080"/>
                </a:solidFill>
              </a:rPr>
              <a:t>ФЕДЕРАЛЬНАЯ АНТИМОНОПОЛЬНАЯ СЛУЖБА</a:t>
            </a:r>
          </a:p>
          <a:p>
            <a:pPr algn="ctr" eaLnBrk="1" hangingPunct="1"/>
            <a:endParaRPr lang="en-US" altLang="ru-RU" sz="2000" b="1">
              <a:solidFill>
                <a:srgbClr val="008080"/>
              </a:solidFill>
            </a:endParaRPr>
          </a:p>
        </p:txBody>
      </p:sp>
      <p:pic>
        <p:nvPicPr>
          <p:cNvPr id="5124" name="Picture 3" descr="Рисунок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3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842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/>
          <a:lstStyle/>
          <a:p>
            <a:r>
              <a:rPr lang="ru-RU" sz="2400" dirty="0"/>
              <a:t>Указ Президента РФ от 21.12.2017 № 618 «Об основных направлениях государственной политики по развитию конкуренции</a:t>
            </a:r>
            <a:r>
              <a:rPr lang="ru-RU" sz="2400" dirty="0" smtClean="0"/>
              <a:t>»</a:t>
            </a:r>
            <a:endParaRPr lang="ru-RU" sz="2400" dirty="0"/>
          </a:p>
        </p:txBody>
      </p:sp>
      <p:sp>
        <p:nvSpPr>
          <p:cNvPr id="5" name="Объект 2"/>
          <p:cNvSpPr>
            <a:spLocks noGrp="1"/>
          </p:cNvSpPr>
          <p:nvPr>
            <p:ph sz="half" idx="1"/>
          </p:nvPr>
        </p:nvSpPr>
        <p:spPr>
          <a:xfrm>
            <a:off x="251520" y="2374504"/>
            <a:ext cx="4038600" cy="3776663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Принципы </a:t>
            </a:r>
            <a:r>
              <a:rPr lang="ru-RU" b="1" dirty="0">
                <a:solidFill>
                  <a:schemeClr val="tx1"/>
                </a:solidFill>
              </a:rPr>
              <a:t>государственной политики по развитию конкуренции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154513" y="2570285"/>
            <a:ext cx="3557736" cy="1008112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ОБЕСПЕЧЕНИЕ РАВНЫХ УСЛОВИЙ И СВОБОД ЭКОНОМИЧЕСКОЙ ДЕЯТЕЛЬНОСТИ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73166" y="4679192"/>
            <a:ext cx="3557736" cy="1008112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ОБЕСПЕЧЕНИЕ ПРОЗРАЧНОСТИ ЗАКУПОК ТОВАРОВ, РАБОТ, УСЛУГ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4340163" y="2917297"/>
            <a:ext cx="648072" cy="3140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4340163" y="5026204"/>
            <a:ext cx="648072" cy="3140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90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1556792"/>
            <a:ext cx="3600400" cy="4176464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Принципы торгов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64920" y="1628800"/>
            <a:ext cx="3557736" cy="405222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ЭФФЕКТИВНОСТЬ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074048" y="2132856"/>
            <a:ext cx="3584449" cy="386866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ru-RU" sz="1600" b="1" dirty="0" smtClean="0">
                <a:solidFill>
                  <a:schemeClr val="tx1"/>
                </a:solidFill>
              </a:rPr>
              <a:t>ЭКОНОМИЧНОСТЬ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64920" y="2636912"/>
            <a:ext cx="3557736" cy="55818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РАВЕНСТВО И СПРАВЕДЛИВОСТЬ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64920" y="3307085"/>
            <a:ext cx="3557736" cy="432048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ОТКРЫТОСТЬ И ПРОЗРАЧНОСТЬ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64920" y="3819897"/>
            <a:ext cx="3557736" cy="432048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ОТВЕТСТВЕННОСТЬ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51252" y="4365104"/>
            <a:ext cx="3562276" cy="674738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СТИМУЛИРОВАНИЕ ПРОИЗВОДСТВА И РЫНКА ЗАНЯТОСТИ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51251" y="5157192"/>
            <a:ext cx="3557737" cy="55818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ПОДДЕРЖКА МАЛОГО И СРЕДНЕГО БИЗНЕСА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3923928" y="3044006"/>
            <a:ext cx="792088" cy="5261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86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287016"/>
          </a:xfrm>
        </p:spPr>
        <p:txBody>
          <a:bodyPr/>
          <a:lstStyle/>
          <a:p>
            <a:r>
              <a:rPr lang="ru-RU" sz="2000" dirty="0" smtClean="0">
                <a:solidFill>
                  <a:schemeClr val="accent6"/>
                </a:solidFill>
              </a:rPr>
              <a:t/>
            </a:r>
            <a:br>
              <a:rPr lang="ru-RU" sz="2000" dirty="0" smtClean="0">
                <a:solidFill>
                  <a:schemeClr val="accent6"/>
                </a:solidFill>
              </a:rPr>
            </a:br>
            <a:r>
              <a:rPr lang="ru-RU" sz="2000" dirty="0" smtClean="0">
                <a:solidFill>
                  <a:schemeClr val="accent6"/>
                </a:solidFill>
              </a:rPr>
              <a:t/>
            </a:r>
            <a:br>
              <a:rPr lang="ru-RU" sz="2000" dirty="0" smtClean="0">
                <a:solidFill>
                  <a:schemeClr val="accent6"/>
                </a:solidFill>
              </a:rPr>
            </a:br>
            <a:r>
              <a:rPr lang="ru-RU" sz="2000" dirty="0" smtClean="0">
                <a:solidFill>
                  <a:schemeClr val="accent6"/>
                </a:solidFill>
              </a:rPr>
              <a:t>В </a:t>
            </a:r>
            <a:r>
              <a:rPr lang="ru-RU" sz="2000" dirty="0">
                <a:solidFill>
                  <a:schemeClr val="accent6"/>
                </a:solidFill>
              </a:rPr>
              <a:t>соответствии с Федеральным законом от 26.07.2006 № 135-ФЗ «О защите конкуренции» </a:t>
            </a:r>
            <a:r>
              <a:rPr lang="ru-RU" sz="2000" dirty="0" smtClean="0">
                <a:solidFill>
                  <a:schemeClr val="accent6"/>
                </a:solidFill>
              </a:rPr>
              <a:t>установлен </a:t>
            </a:r>
            <a:r>
              <a:rPr lang="ru-RU" sz="2000" dirty="0" smtClean="0"/>
              <a:t>запрет на </a:t>
            </a:r>
            <a:r>
              <a:rPr lang="ru-RU" sz="2000" dirty="0"/>
              <a:t>заключение </a:t>
            </a:r>
            <a:r>
              <a:rPr lang="ru-RU" sz="2000" dirty="0" err="1"/>
              <a:t>антиконкурентных</a:t>
            </a:r>
            <a:r>
              <a:rPr lang="ru-RU" sz="2000" dirty="0"/>
              <a:t> </a:t>
            </a:r>
            <a:r>
              <a:rPr lang="ru-RU" sz="2000" dirty="0" smtClean="0"/>
              <a:t>соглашений.</a:t>
            </a:r>
            <a:r>
              <a:rPr lang="ru-RU" sz="2000" dirty="0">
                <a:solidFill>
                  <a:schemeClr val="accent6"/>
                </a:solidFill>
              </a:rPr>
              <a:t/>
            </a:r>
            <a:br>
              <a:rPr lang="ru-RU" sz="2000" dirty="0">
                <a:solidFill>
                  <a:schemeClr val="accent6"/>
                </a:solidFill>
              </a:rPr>
            </a:br>
            <a:r>
              <a:rPr lang="ru-RU" sz="2000" b="1" dirty="0" smtClean="0"/>
              <a:t>Основные </a:t>
            </a:r>
            <a:r>
              <a:rPr lang="ru-RU" sz="2000" b="1" dirty="0"/>
              <a:t>способы реализации </a:t>
            </a:r>
            <a:r>
              <a:rPr lang="ru-RU" sz="2000" b="1" dirty="0" err="1"/>
              <a:t>антиконкурентного</a:t>
            </a:r>
            <a:r>
              <a:rPr lang="ru-RU" sz="2000" b="1" dirty="0"/>
              <a:t> соглашения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492896"/>
            <a:ext cx="8229600" cy="4137324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ru-RU" sz="1800" dirty="0" smtClean="0"/>
              <a:t>конкуренты </a:t>
            </a:r>
            <a:r>
              <a:rPr lang="ru-RU" sz="1800" dirty="0"/>
              <a:t>воздерживаются от участия в </a:t>
            </a:r>
            <a:r>
              <a:rPr lang="ru-RU" sz="1800" dirty="0" smtClean="0"/>
              <a:t>торгах</a:t>
            </a:r>
            <a:r>
              <a:rPr lang="ru-RU" sz="1800" i="1" dirty="0" smtClean="0"/>
              <a:t>; </a:t>
            </a:r>
            <a:endParaRPr lang="ru-RU" sz="18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800" dirty="0" smtClean="0"/>
              <a:t>конкуренты </a:t>
            </a:r>
            <a:r>
              <a:rPr lang="ru-RU" sz="1800" dirty="0"/>
              <a:t>подают предложение с заведомо проигрышной ценой или неприемлемыми </a:t>
            </a:r>
            <a:r>
              <a:rPr lang="ru-RU" sz="1800" dirty="0" smtClean="0"/>
              <a:t>условиями; </a:t>
            </a:r>
            <a:endParaRPr lang="ru-RU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/>
              <a:t>сговор </a:t>
            </a:r>
            <a:r>
              <a:rPr lang="ru-RU" sz="1800" dirty="0" smtClean="0"/>
              <a:t>участников </a:t>
            </a:r>
            <a:r>
              <a:rPr lang="ru-RU" sz="1800" dirty="0"/>
              <a:t>открытого аукциона против других участников </a:t>
            </a:r>
            <a:r>
              <a:rPr lang="ru-RU" sz="1800" dirty="0" smtClean="0"/>
              <a:t>торгов;</a:t>
            </a:r>
            <a:endParaRPr lang="ru-RU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/>
              <a:t>организатор торгов по соглашению с участниками включает в конкурсную документацию положения, </a:t>
            </a:r>
            <a:r>
              <a:rPr lang="ru-RU" sz="1800" dirty="0" smtClean="0"/>
              <a:t>ограничивающие </a:t>
            </a:r>
            <a:r>
              <a:rPr lang="ru-RU" sz="1800" dirty="0"/>
              <a:t>доступ к участию в торгах отдельным хозяйствующим субъектам;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/>
              <a:t>проявление необъективности и предвзятости к отдельным участникам торгов, включая безосновательное отклонение их предложений;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/>
              <a:t>иные действия по предоставлению необоснованных преимуществ отдельным участникам торгов.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1575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998984"/>
          </a:xfrm>
        </p:spPr>
        <p:txBody>
          <a:bodyPr/>
          <a:lstStyle/>
          <a:p>
            <a:r>
              <a:rPr lang="ru-RU" sz="2400" b="1" dirty="0"/>
              <a:t>Признаки заключения </a:t>
            </a:r>
            <a:r>
              <a:rPr lang="ru-RU" sz="2400" b="1" dirty="0" err="1"/>
              <a:t>антиконкурентного</a:t>
            </a:r>
            <a:r>
              <a:rPr lang="ru-RU" sz="2400" b="1" dirty="0"/>
              <a:t> соглашения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800" dirty="0"/>
              <a:t>большинство торгов выигрывает одна и та же компания;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800" dirty="0"/>
              <a:t>ряд компаний выигрывают торги по очереди;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800" dirty="0"/>
              <a:t>минимальное число участников торгов;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800" dirty="0"/>
              <a:t>участники торгов хорошо осведомлены о конкурентах и их предложениях;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800" dirty="0"/>
              <a:t>минимальное снижение начальной цены;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800" dirty="0"/>
              <a:t>неявка участников торгов на процедуру торгов;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800" dirty="0"/>
              <a:t>присутствие на торгах участников, ни разу не заявивших своего предложения;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800" dirty="0"/>
              <a:t>ограничение доступа к информации о предстоящих торгах;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800" dirty="0"/>
              <a:t>отличие цен на торгах от рыночной цены.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521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ru-RU" sz="2400" b="1" dirty="0" smtClean="0"/>
              <a:t>Доказательства сговора</a:t>
            </a:r>
            <a:endParaRPr lang="ru-RU" sz="24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2815"/>
            <a:ext cx="4040188" cy="402059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Прямые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5194" y="2640639"/>
            <a:ext cx="4040188" cy="3380649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ru-RU" sz="1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772817"/>
            <a:ext cx="4041775" cy="402058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Косвенные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636912"/>
            <a:ext cx="4041775" cy="3384376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8745" y="3068960"/>
            <a:ext cx="3557736" cy="405222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СОГЛАШЕНИЯ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8745" y="3717032"/>
            <a:ext cx="3557736" cy="589477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ДОГОВОРЫ В ПИСЬМЕННОЙ ФОРМЕ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8745" y="4509120"/>
            <a:ext cx="3552031" cy="573521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ПРОТОКОЛЫ СОВЕЩАНИЙ(СОБРАНИЙ)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3568" y="5265340"/>
            <a:ext cx="3557736" cy="576064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ПЕРЕПИСКА УЧАСТНИКОВ СОГЛАШЕНИЯ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2267744" y="2276872"/>
            <a:ext cx="360040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004048" y="3068960"/>
            <a:ext cx="3557736" cy="576064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СОВОКУПНОСТЬ ИНЫХ ДОКАЗАТЕЛЬСТВ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6516216" y="2276872"/>
            <a:ext cx="360040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51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665" y="764704"/>
            <a:ext cx="8229600" cy="1143000"/>
          </a:xfrm>
        </p:spPr>
        <p:txBody>
          <a:bodyPr/>
          <a:lstStyle/>
          <a:p>
            <a:r>
              <a:rPr lang="ru-RU" sz="2400" b="1" dirty="0"/>
              <a:t>Методы получения информации о возможном сговоре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800" dirty="0"/>
              <a:t>проведение внеплановых проверок;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800" dirty="0"/>
              <a:t>работа с заявлениями (заявителями) о признании в рамках программы освобождения;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800" dirty="0"/>
              <a:t>работа с обращениями (граждан, организаций, правоохранительных и иных органов);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800" dirty="0"/>
              <a:t>работа с информацией из открытых источников (СМИ, Интернет и </a:t>
            </a:r>
            <a:r>
              <a:rPr lang="ru-RU" sz="1800" dirty="0" err="1"/>
              <a:t>тд</a:t>
            </a:r>
            <a:r>
              <a:rPr lang="ru-RU" sz="1800" dirty="0"/>
              <a:t>);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800" dirty="0"/>
              <a:t>работа с </a:t>
            </a:r>
            <a:r>
              <a:rPr lang="ru-RU" sz="1800" dirty="0" smtClean="0"/>
              <a:t>заказчиками.</a:t>
            </a:r>
            <a:endParaRPr lang="ru-RU" sz="1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924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/>
          <a:lstStyle/>
          <a:p>
            <a:r>
              <a:rPr lang="ru-RU" sz="2400" b="1" dirty="0" smtClean="0"/>
              <a:t>Примеры рассмотрения дел</a:t>
            </a:r>
            <a:endParaRPr lang="ru-RU" sz="2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561558662"/>
              </p:ext>
            </p:extLst>
          </p:nvPr>
        </p:nvGraphicFramePr>
        <p:xfrm>
          <a:off x="467544" y="1484785"/>
          <a:ext cx="8229600" cy="526143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43200"/>
                <a:gridCol w="2743200"/>
                <a:gridCol w="2743200"/>
              </a:tblGrid>
              <a:tr h="323677"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/>
                        <a:t>Хозяйствующий субъект</a:t>
                      </a:r>
                      <a:endParaRPr lang="ru-RU" sz="1400" baseline="0" dirty="0"/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/>
                        <a:t>Статья</a:t>
                      </a:r>
                      <a:endParaRPr lang="ru-RU" sz="1400" baseline="0" dirty="0"/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Статус</a:t>
                      </a:r>
                      <a:endParaRPr lang="ru-RU" sz="1400" dirty="0"/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15368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kern="1200" dirty="0" smtClean="0">
                          <a:effectLst/>
                        </a:rPr>
                        <a:t>ЗАО «</a:t>
                      </a:r>
                      <a:r>
                        <a:rPr lang="ru-RU" sz="1200" b="1" kern="1200" dirty="0" err="1" smtClean="0">
                          <a:effectLst/>
                        </a:rPr>
                        <a:t>Юлианна</a:t>
                      </a:r>
                      <a:r>
                        <a:rPr lang="ru-RU" sz="1200" b="1" kern="1200" dirty="0" smtClean="0">
                          <a:effectLst/>
                        </a:rPr>
                        <a:t>»;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kern="1200" dirty="0" smtClean="0">
                          <a:effectLst/>
                        </a:rPr>
                        <a:t>ООО «Отто </a:t>
                      </a:r>
                      <a:r>
                        <a:rPr lang="ru-RU" sz="1200" b="1" kern="1200" dirty="0" err="1" smtClean="0">
                          <a:effectLst/>
                        </a:rPr>
                        <a:t>Бокк</a:t>
                      </a:r>
                      <a:r>
                        <a:rPr lang="ru-RU" sz="1200" b="1" kern="1200" dirty="0" smtClean="0">
                          <a:effectLst/>
                        </a:rPr>
                        <a:t> – Нижний Новгород»;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kern="1200" dirty="0" smtClean="0">
                          <a:effectLst/>
                        </a:rPr>
                        <a:t>ЗАО «Волго-Вятский центр протезирования и ортопедии»;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kern="1200" dirty="0" smtClean="0">
                          <a:effectLst/>
                        </a:rPr>
                        <a:t>Нижегородский</a:t>
                      </a:r>
                      <a:r>
                        <a:rPr lang="ru-RU" sz="1200" b="1" kern="1200" baseline="0" dirty="0" smtClean="0">
                          <a:effectLst/>
                        </a:rPr>
                        <a:t> </a:t>
                      </a:r>
                      <a:r>
                        <a:rPr lang="ru-RU" sz="1200" b="1" kern="1200" dirty="0" smtClean="0">
                          <a:effectLst/>
                        </a:rPr>
                        <a:t>филиала ФГП «Московское протезно-ортопедическое предприятие» 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kern="1200" dirty="0" smtClean="0">
                          <a:effectLst/>
                        </a:rPr>
                        <a:t>Пункт 2 части 1 статьи 11 Федерального закона от 26.07.2006 № 135-ФЗ «О защите конкуренции»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На рассмотрении</a:t>
                      </a:r>
                      <a:endParaRPr lang="ru-RU" sz="1200" b="1" dirty="0"/>
                    </a:p>
                  </a:txBody>
                  <a:tcPr/>
                </a:tc>
              </a:tr>
              <a:tr h="6328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kern="1200" dirty="0" smtClean="0">
                          <a:effectLst/>
                        </a:rPr>
                        <a:t>МКУ «Главное Управление по капитальному строительству города Нижнего Новгорода»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kern="1200" dirty="0" smtClean="0">
                          <a:effectLst/>
                        </a:rPr>
                        <a:t>Статья 16 Федерального закона от 26.07.2006 № 135-ФЗ «О защите конкуренции»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Принято решение по делу о нарушении антимонопольного законодательства</a:t>
                      </a:r>
                    </a:p>
                    <a:p>
                      <a:endParaRPr lang="ru-RU" sz="1200" b="1" dirty="0"/>
                    </a:p>
                  </a:txBody>
                  <a:tcPr/>
                </a:tc>
              </a:tr>
              <a:tr h="9944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kern="1200" dirty="0" smtClean="0">
                          <a:effectLst/>
                        </a:rPr>
                        <a:t>ООО «Дженерал </a:t>
                      </a:r>
                      <a:r>
                        <a:rPr lang="ru-RU" sz="1200" b="1" kern="1200" dirty="0" err="1" smtClean="0">
                          <a:effectLst/>
                        </a:rPr>
                        <a:t>Медикал</a:t>
                      </a:r>
                      <a:r>
                        <a:rPr lang="ru-RU" sz="1200" b="1" kern="1200" dirty="0" smtClean="0">
                          <a:effectLst/>
                        </a:rPr>
                        <a:t> Системс»;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kern="1200" dirty="0" smtClean="0">
                          <a:effectLst/>
                        </a:rPr>
                        <a:t>ООО «Медицина и Диагностика»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effectLst/>
                        </a:rPr>
                        <a:t>Пункт 2 части 1 статьи 11 Федерального закона от 26.07.2006 № 135-ФЗ «О защите конкуренции»</a:t>
                      </a:r>
                      <a:endParaRPr lang="ru-RU" sz="1200" b="1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Решением Арбитражного суда Нижегородской области признано законным и обоснованным решение Нижегородского УФАС</a:t>
                      </a:r>
                      <a:endParaRPr lang="ru-RU" sz="1200" b="1" dirty="0"/>
                    </a:p>
                  </a:txBody>
                  <a:tcPr/>
                </a:tc>
              </a:tr>
              <a:tr h="15526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200" b="1" dirty="0" smtClean="0"/>
                        <a:t>Администрация г. Нижнего Новгорода;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200" b="1" dirty="0" smtClean="0"/>
                        <a:t>ООО «СК Система»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effectLst/>
                        </a:rPr>
                        <a:t>Статья 16 Федерального закона от 26.07.2006 № 135-ФЗ «О защите конкуренции»</a:t>
                      </a:r>
                      <a:endParaRPr lang="ru-RU" sz="12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Пункт 1 части 1 статьи 17 </a:t>
                      </a:r>
                      <a:r>
                        <a:rPr lang="ru-RU" sz="1200" b="1" kern="1200" dirty="0" smtClean="0">
                          <a:effectLst/>
                        </a:rPr>
                        <a:t>Федерального закона от 26.07.2006 № 135-ФЗ «О защите конкуренции»</a:t>
                      </a:r>
                      <a:endParaRPr lang="ru-RU" sz="1200" b="1" dirty="0" smtClean="0"/>
                    </a:p>
                    <a:p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Принято решение по делу о нарушении антимонопольного законодательства</a:t>
                      </a:r>
                    </a:p>
                    <a:p>
                      <a:endParaRPr lang="ru-RU" sz="1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544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>
              <a:ea typeface="ＭＳ Ｐゴシック" pitchFamily="34" charset="-128"/>
            </a:endParaRPr>
          </a:p>
        </p:txBody>
      </p:sp>
      <p:pic>
        <p:nvPicPr>
          <p:cNvPr id="9219" name="Picture 3" descr="Рисунок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"/>
            <a:ext cx="9144000" cy="2041525"/>
          </a:xfrm>
        </p:spPr>
      </p:pic>
      <p:sp>
        <p:nvSpPr>
          <p:cNvPr id="6" name="Прямоугольник 5"/>
          <p:cNvSpPr/>
          <p:nvPr/>
        </p:nvSpPr>
        <p:spPr>
          <a:xfrm>
            <a:off x="252046" y="2133600"/>
            <a:ext cx="8374674" cy="3887788"/>
          </a:xfrm>
          <a:prstGeom prst="rect">
            <a:avLst/>
          </a:prstGeom>
          <a:solidFill>
            <a:srgbClr val="006666">
              <a:alpha val="0"/>
            </a:srgb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Управление Федеральной антимонопольной службы по Нижегородской области</a:t>
            </a:r>
          </a:p>
          <a:p>
            <a:pPr algn="ctr">
              <a:defRPr/>
            </a:pPr>
            <a:endParaRPr lang="ru-RU" sz="3600" b="1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3600" b="1" i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18373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314</TotalTime>
  <Words>481</Words>
  <Application>Microsoft Office PowerPoint</Application>
  <PresentationFormat>Экран (4:3)</PresentationFormat>
  <Paragraphs>81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Calibri</vt:lpstr>
      <vt:lpstr>Times New Roman</vt:lpstr>
      <vt:lpstr>Wingdings</vt:lpstr>
      <vt:lpstr>Тема1</vt:lpstr>
      <vt:lpstr>Презентация PowerPoint</vt:lpstr>
      <vt:lpstr>Указ Президента РФ от 21.12.2017 № 618 «Об основных направлениях государственной политики по развитию конкуренции»</vt:lpstr>
      <vt:lpstr>Презентация PowerPoint</vt:lpstr>
      <vt:lpstr>  В соответствии с Федеральным законом от 26.07.2006 № 135-ФЗ «О защите конкуренции» установлен запрет на заключение антиконкурентных соглашений. Основные способы реализации антиконкурентного соглашения </vt:lpstr>
      <vt:lpstr>Признаки заключения антиконкурентного соглашения</vt:lpstr>
      <vt:lpstr>Доказательства сговора</vt:lpstr>
      <vt:lpstr>Методы получения информации о возможном сговоре</vt:lpstr>
      <vt:lpstr>Примеры рассмотрения дел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Журавлева Ольга Юрьевна</dc:creator>
  <cp:lastModifiedBy>Кирьякова С.Е.</cp:lastModifiedBy>
  <cp:revision>28</cp:revision>
  <dcterms:created xsi:type="dcterms:W3CDTF">2017-06-27T07:50:11Z</dcterms:created>
  <dcterms:modified xsi:type="dcterms:W3CDTF">2019-10-07T12:32:27Z</dcterms:modified>
</cp:coreProperties>
</file>