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6" r:id="rId2"/>
    <p:sldId id="280" r:id="rId3"/>
    <p:sldId id="283" r:id="rId4"/>
  </p:sldIdLst>
  <p:sldSz cx="12192000" cy="6858000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3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 autoAdjust="0"/>
  </p:normalViewPr>
  <p:slideViewPr>
    <p:cSldViewPr snapToGrid="0">
      <p:cViewPr varScale="1">
        <p:scale>
          <a:sx n="116" d="100"/>
          <a:sy n="116" d="100"/>
        </p:scale>
        <p:origin x="696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73A12-FB6A-48F0-BCED-8D7B8302A157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A29D0-B6CB-4DB0-A4C6-50B3E12430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23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5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643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83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4638"/>
            <a:ext cx="121920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57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980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084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442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079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60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77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934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1108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53D9B-E927-4A94-9886-FBF2DCEF0BF5}" type="datetimeFigureOut">
              <a:rPr lang="ru-RU" smtClean="0"/>
              <a:t>25.10.2019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87B91-5B6C-419B-B1B9-40181E8A0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4605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079"/>
          <p:cNvSpPr>
            <a:spLocks noChangeArrowheads="1"/>
          </p:cNvSpPr>
          <p:nvPr/>
        </p:nvSpPr>
        <p:spPr bwMode="auto">
          <a:xfrm>
            <a:off x="130629" y="3171371"/>
            <a:ext cx="12061371" cy="325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ru-RU" altLang="ru-RU" sz="28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800" b="1" dirty="0">
                <a:solidFill>
                  <a:srgbClr val="008080"/>
                </a:solidFill>
                <a:latin typeface="Arial" charset="0"/>
              </a:rPr>
              <a:t>Принятые изменения и дальнейшее совершенствование законодательства в сфере </a:t>
            </a:r>
            <a:r>
              <a:rPr lang="ru-RU" altLang="ru-RU" sz="2800" b="1" dirty="0" err="1">
                <a:solidFill>
                  <a:srgbClr val="008080"/>
                </a:solidFill>
                <a:latin typeface="Arial" charset="0"/>
              </a:rPr>
              <a:t>госзакупок</a:t>
            </a:r>
            <a:r>
              <a:rPr lang="ru-RU" altLang="ru-RU" sz="2800" b="1" dirty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800" b="1" dirty="0">
                <a:solidFill>
                  <a:srgbClr val="008080"/>
                </a:solidFill>
                <a:latin typeface="Arial" charset="0"/>
              </a:rPr>
            </a:br>
            <a:endParaRPr lang="ru-RU" altLang="ru-RU" sz="28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8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endParaRPr lang="ru-RU" altLang="ru-RU" sz="2400" b="1" dirty="0">
              <a:solidFill>
                <a:srgbClr val="008080"/>
              </a:solidFill>
              <a:latin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2400" b="1" dirty="0">
                <a:solidFill>
                  <a:srgbClr val="008080"/>
                </a:solidFill>
                <a:latin typeface="Arial" charset="0"/>
              </a:rPr>
              <a:t/>
            </a:r>
            <a:br>
              <a:rPr lang="ru-RU" altLang="ru-RU" sz="2400" b="1" dirty="0">
                <a:solidFill>
                  <a:srgbClr val="008080"/>
                </a:solidFill>
                <a:latin typeface="Arial" charset="0"/>
              </a:rPr>
            </a:br>
            <a:r>
              <a:rPr lang="ru-RU" altLang="ru-RU" sz="1800" b="1" dirty="0">
                <a:solidFill>
                  <a:srgbClr val="008080"/>
                </a:solidFill>
                <a:latin typeface="Arial" charset="0"/>
              </a:rPr>
              <a:t>Москва, 2019</a:t>
            </a:r>
          </a:p>
          <a:p>
            <a:pPr algn="r" eaLnBrk="1" hangingPunct="1">
              <a:spcBef>
                <a:spcPct val="0"/>
              </a:spcBef>
              <a:buFontTx/>
              <a:buNone/>
              <a:defRPr/>
            </a:pPr>
            <a:endParaRPr lang="ru-RU" altLang="ru-RU" sz="3000" b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Rectangle 26"/>
          <p:cNvSpPr>
            <a:spLocks noChangeArrowheads="1"/>
          </p:cNvSpPr>
          <p:nvPr/>
        </p:nvSpPr>
        <p:spPr bwMode="auto">
          <a:xfrm>
            <a:off x="-781353" y="2083932"/>
            <a:ext cx="10511367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333399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ru-RU" altLang="ru-RU" sz="2000" b="1" dirty="0">
                <a:solidFill>
                  <a:srgbClr val="008080"/>
                </a:solidFill>
              </a:rPr>
              <a:t>ФЕДЕРАЛЬНАЯ АНТИМОНОПОЛЬНАЯ СЛУЖБА</a:t>
            </a:r>
            <a:endParaRPr lang="en-US" altLang="ru-RU" sz="2000" b="1" dirty="0">
              <a:solidFill>
                <a:srgbClr val="0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15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4017"/>
            <a:ext cx="12192000" cy="80582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70574" y="247496"/>
            <a:ext cx="12050851" cy="565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32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1</a:t>
            </a: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 </a:t>
            </a:r>
            <a:r>
              <a:rPr lang="ru-RU" altLang="en-US" sz="32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этап  упрощения системы закупок:</a:t>
            </a:r>
            <a:r>
              <a:rPr lang="ru-RU" altLang="en-US" sz="36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            </a:t>
            </a: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Федеральный закон от 01.05.2019 № 71-ФЗ</a:t>
            </a:r>
            <a:b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</a:br>
            <a:endParaRPr lang="ru-RU" altLang="en-US" sz="28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26279" y="3565116"/>
            <a:ext cx="11125490" cy="524905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Введение «согласия» на выполнение строительных работ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26280" y="4443927"/>
            <a:ext cx="11125489" cy="554066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Проведение аукциона через 4 часа после окончания подачи заявок – уход от сговора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726279" y="2566579"/>
            <a:ext cx="11125490" cy="744166"/>
          </a:xfrm>
          <a:prstGeom prst="round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Введение «короткого» электронного аукциона для закупок до 300 млн. руб., а для строительных работ - до 2 млрд. руб.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26279" y="1729850"/>
            <a:ext cx="11125490" cy="536311"/>
          </a:xfrm>
          <a:prstGeom prst="round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Исключение «бесконечной процедуры» проведения закупок</a:t>
            </a: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26279" y="5298411"/>
            <a:ext cx="11125490" cy="660184"/>
          </a:xfrm>
          <a:prstGeom prst="round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Предусмотрена возможность заключения контракта со 2-м участником </a:t>
            </a:r>
          </a:p>
          <a:p>
            <a:pPr algn="ctr"/>
            <a:r>
              <a:rPr lang="ru-RU" sz="2000" b="1" dirty="0">
                <a:solidFill>
                  <a:schemeClr val="tx1"/>
                </a:solidFill>
              </a:rPr>
              <a:t>в случае его расторжения</a:t>
            </a: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726279" y="904473"/>
            <a:ext cx="11125490" cy="576099"/>
          </a:xfrm>
          <a:prstGeom prst="round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Исключение избыточного планирования и отчетности</a:t>
            </a:r>
          </a:p>
        </p:txBody>
      </p:sp>
      <p:sp>
        <p:nvSpPr>
          <p:cNvPr id="2" name="Нашивка 1"/>
          <p:cNvSpPr/>
          <p:nvPr/>
        </p:nvSpPr>
        <p:spPr>
          <a:xfrm>
            <a:off x="155575" y="984842"/>
            <a:ext cx="479126" cy="4153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Нашивка 14"/>
          <p:cNvSpPr/>
          <p:nvPr/>
        </p:nvSpPr>
        <p:spPr>
          <a:xfrm>
            <a:off x="160994" y="1790325"/>
            <a:ext cx="479126" cy="4153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>
            <a:off x="155575" y="2697457"/>
            <a:ext cx="479126" cy="4153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>
            <a:off x="155575" y="3632131"/>
            <a:ext cx="479126" cy="4153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Нашивка 19"/>
          <p:cNvSpPr/>
          <p:nvPr/>
        </p:nvSpPr>
        <p:spPr>
          <a:xfrm>
            <a:off x="155575" y="4508091"/>
            <a:ext cx="479126" cy="4153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155575" y="5420823"/>
            <a:ext cx="479126" cy="415359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606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utoShape 10" descr="http://zakupki.gov.ru/epz/main/public/img/header/emblem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 rotWithShape="1">
          <a:blip r:embed="rId2"/>
          <a:srcRect l="13542" t="20884" r="3559" b="66527"/>
          <a:stretch/>
        </p:blipFill>
        <p:spPr>
          <a:xfrm>
            <a:off x="0" y="-4017"/>
            <a:ext cx="12192000" cy="805821"/>
          </a:xfrm>
          <a:prstGeom prst="rect">
            <a:avLst/>
          </a:prstGeom>
        </p:spPr>
      </p:pic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651964" y="246948"/>
            <a:ext cx="10005797" cy="420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75000"/>
              </a:lnSpc>
              <a:buFont typeface="Arial" panose="020B0604020202020204" pitchFamily="34" charset="0"/>
              <a:buNone/>
              <a:defRPr/>
            </a:pPr>
            <a:r>
              <a:rPr lang="ru-RU" altLang="en-US" sz="36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2 </a:t>
            </a:r>
            <a:r>
              <a:rPr lang="ru-RU" altLang="en-US" sz="40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этап                  </a:t>
            </a:r>
            <a:r>
              <a:rPr lang="ru-RU" altLang="en-US" sz="32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>Системные изменения госзаказа</a:t>
            </a:r>
            <a: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  <a:t/>
            </a:r>
            <a:br>
              <a:rPr lang="ru-RU" altLang="en-US" sz="2800" b="1" dirty="0">
                <a:solidFill>
                  <a:schemeClr val="bg1"/>
                </a:solidFill>
                <a:effectLst>
                  <a:outerShdw dist="63500" dir="2400000" algn="tl">
                    <a:schemeClr val="tx1"/>
                  </a:outerShdw>
                </a:effectLst>
                <a:cs typeface="Arial" pitchFamily="34" charset="0"/>
              </a:rPr>
            </a:br>
            <a:endParaRPr lang="ru-RU" altLang="en-US" sz="2800" b="1" dirty="0">
              <a:solidFill>
                <a:schemeClr val="bg1"/>
              </a:solidFill>
              <a:effectLst>
                <a:outerShdw dist="63500" dir="2400000" algn="tl">
                  <a:schemeClr val="tx1"/>
                </a:outerShdw>
              </a:effectLst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259030" y="3277671"/>
            <a:ext cx="5451566" cy="1425730"/>
          </a:xfrm>
          <a:prstGeom prst="round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Переход на электронный </a:t>
            </a:r>
            <a:r>
              <a:rPr lang="ru-RU" sz="2400" b="1" dirty="0" smtClean="0">
                <a:solidFill>
                  <a:schemeClr val="tx1"/>
                </a:solidFill>
              </a:rPr>
              <a:t>документооборот – подача </a:t>
            </a:r>
            <a:r>
              <a:rPr lang="ru-RU" sz="2400" b="1" dirty="0">
                <a:solidFill>
                  <a:schemeClr val="tx1"/>
                </a:solidFill>
              </a:rPr>
              <a:t>жалобы </a:t>
            </a:r>
            <a:r>
              <a:rPr lang="ru-RU" sz="2400" b="1" dirty="0" smtClean="0">
                <a:solidFill>
                  <a:schemeClr val="tx1"/>
                </a:solidFill>
              </a:rPr>
              <a:t>и исполнение контракта в ЕИС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72469" y="3355148"/>
            <a:ext cx="5451568" cy="1270776"/>
          </a:xfrm>
          <a:prstGeom prst="roundRect">
            <a:avLst/>
          </a:prstGeom>
          <a:ln w="1905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Введение рейтинга добросовестных поставщиков с автоматическим его формированием через ЕИС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259030" y="1743386"/>
            <a:ext cx="5451566" cy="1321945"/>
          </a:xfrm>
          <a:prstGeom prst="roundRect">
            <a:avLst/>
          </a:prstGeom>
          <a:ln w="190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Подача жалобы только теми лицами, которые соответствуют квалификационным требованиям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259030" y="934553"/>
            <a:ext cx="5451566" cy="613755"/>
          </a:xfrm>
          <a:prstGeom prst="roundRect">
            <a:avLst/>
          </a:prstGeom>
          <a:noFill/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</a:rPr>
              <a:t>Введение электронных магазинов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07975" y="1968803"/>
            <a:ext cx="5451567" cy="1082810"/>
          </a:xfrm>
          <a:prstGeom prst="round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</a:t>
            </a:r>
            <a:r>
              <a:rPr lang="ru-RU" sz="2400" b="1" dirty="0" err="1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предквалификации</a:t>
            </a: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на все крупные закупки (опыт ранее исполненных контрактов) 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2472" y="4856780"/>
            <a:ext cx="5451566" cy="1793401"/>
          </a:xfrm>
          <a:prstGeom prst="roundRect">
            <a:avLst/>
          </a:prstGeom>
          <a:noFill/>
          <a:ln w="1905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5000"/>
              </a:lnSpc>
              <a:tabLst>
                <a:tab pos="400050" algn="l"/>
              </a:tabLst>
              <a:defRPr/>
            </a:pPr>
            <a:r>
              <a:rPr lang="ru-RU" sz="24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Установление </a:t>
            </a:r>
            <a:r>
              <a:rPr lang="ru-RU" sz="24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для участника закупки только «согласия» на выполнение всех работ (услуг) вместо заполнения многостраничных заявок</a:t>
            </a:r>
            <a:endParaRPr lang="ru-RU" sz="24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Скругленный прямоугольник 11">
            <a:extLst>
              <a:ext uri="{FF2B5EF4-FFF2-40B4-BE49-F238E27FC236}">
                <a16:creationId xmlns:a16="http://schemas.microsoft.com/office/drawing/2014/main" xmlns="" id="{E0638ABE-85D0-4EFC-A323-6617A7DAE7E7}"/>
              </a:ext>
            </a:extLst>
          </p:cNvPr>
          <p:cNvSpPr/>
          <p:nvPr/>
        </p:nvSpPr>
        <p:spPr>
          <a:xfrm>
            <a:off x="6259031" y="4914622"/>
            <a:ext cx="5451565" cy="1735559"/>
          </a:xfrm>
          <a:prstGeom prst="roundRect">
            <a:avLst/>
          </a:prstGeom>
          <a:noFill/>
          <a:ln w="19050" cap="flat" cmpd="sng" algn="ctr">
            <a:solidFill>
              <a:srgbClr val="333399">
                <a:lumMod val="75000"/>
              </a:srgbClr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400050" algn="l"/>
              </a:tabLst>
              <a:defRPr/>
            </a:pP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Предоставление исполнителю по контракту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право обжаловать решение </a:t>
            </a:r>
            <a:r>
              <a:rPr kumimoji="0" lang="ru-RU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заказчика об одностороннем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расторжении контракта</a:t>
            </a:r>
            <a:endParaRPr kumimoji="0" lang="ru-RU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35">
            <a:extLst>
              <a:ext uri="{FF2B5EF4-FFF2-40B4-BE49-F238E27FC236}">
                <a16:creationId xmlns:a16="http://schemas.microsoft.com/office/drawing/2014/main" xmlns="" id="{F75D1C04-0285-41AE-A505-3EF64048B0D4}"/>
              </a:ext>
            </a:extLst>
          </p:cNvPr>
          <p:cNvSpPr/>
          <p:nvPr/>
        </p:nvSpPr>
        <p:spPr>
          <a:xfrm>
            <a:off x="307975" y="896281"/>
            <a:ext cx="5451568" cy="768988"/>
          </a:xfrm>
          <a:prstGeom prst="roundRect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</a:rPr>
              <a:t>Сокращение способов закупки </a:t>
            </a:r>
          </a:p>
        </p:txBody>
      </p:sp>
    </p:spTree>
    <p:extLst>
      <p:ext uri="{BB962C8B-B14F-4D97-AF65-F5344CB8AC3E}">
        <p14:creationId xmlns:p14="http://schemas.microsoft.com/office/powerpoint/2010/main" val="41006846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179</Words>
  <Application>Microsoft Office PowerPoint</Application>
  <PresentationFormat>Широкоэкранный</PresentationFormat>
  <Paragraphs>23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0" baseType="lpstr">
      <vt:lpstr>ＭＳ Ｐゴシック</vt:lpstr>
      <vt:lpstr>Arial</vt:lpstr>
      <vt:lpstr>Calibri</vt:lpstr>
      <vt:lpstr>Calibri Light</vt:lpstr>
      <vt:lpstr>Times New Roman</vt:lpstr>
      <vt:lpstr>Trebuchet MS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Карданов Сосланбек Казбекович</dc:creator>
  <cp:lastModifiedBy>Царева Е.П.</cp:lastModifiedBy>
  <cp:revision>184</cp:revision>
  <cp:lastPrinted>2019-07-10T07:47:44Z</cp:lastPrinted>
  <dcterms:created xsi:type="dcterms:W3CDTF">2019-01-15T11:09:52Z</dcterms:created>
  <dcterms:modified xsi:type="dcterms:W3CDTF">2019-10-25T12:32:23Z</dcterms:modified>
</cp:coreProperties>
</file>